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38fbae4bccc4621" /><Relationship Type="http://schemas.openxmlformats.org/officeDocument/2006/relationships/extended-properties" Target="/docProps/app.xml" Id="Ree61c6274c6243b6" /><Relationship Type="http://schemas.openxmlformats.org/officeDocument/2006/relationships/officeDocument" Target="/ppt/presentation.xml" Id="Rba5c381ac25547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fe56f7335941f2"/>
  </p:sldMasterIdLst>
  <p:notesMasterIdLst>
    <p:notesMasterId xmlns:r="http://schemas.openxmlformats.org/officeDocument/2006/relationships" r:id="Rfc47b144b0374ca4"/>
  </p:notesMasterIdLst>
  <p:sldIdLst>
    <p:sldId xmlns:r="http://schemas.openxmlformats.org/officeDocument/2006/relationships" id="256" r:id="R94e0f2818b714384"/>
    <p:sldId xmlns:r="http://schemas.openxmlformats.org/officeDocument/2006/relationships" id="257" r:id="R39f5df8ae0064856"/>
    <p:sldId xmlns:r="http://schemas.openxmlformats.org/officeDocument/2006/relationships" id="258" r:id="R1689259fd5e440d4"/>
    <p:sldId xmlns:r="http://schemas.openxmlformats.org/officeDocument/2006/relationships" id="259" r:id="Rbf4605827f1f4b56"/>
    <p:sldId xmlns:r="http://schemas.openxmlformats.org/officeDocument/2006/relationships" id="260" r:id="R150ddf30a4004a9d"/>
    <p:sldId xmlns:r="http://schemas.openxmlformats.org/officeDocument/2006/relationships" id="261" r:id="R9ba558a68cc34861"/>
    <p:sldId xmlns:r="http://schemas.openxmlformats.org/officeDocument/2006/relationships" id="262" r:id="R679e5a81e0894b56"/>
    <p:sldId xmlns:r="http://schemas.openxmlformats.org/officeDocument/2006/relationships" id="263" r:id="R3889b3d700304c91"/>
    <p:sldId xmlns:r="http://schemas.openxmlformats.org/officeDocument/2006/relationships" id="264" r:id="Rd384fbf97bfb477f"/>
    <p:sldId xmlns:r="http://schemas.openxmlformats.org/officeDocument/2006/relationships" id="265" r:id="R8a28721914304a3d"/>
    <p:sldId xmlns:r="http://schemas.openxmlformats.org/officeDocument/2006/relationships" id="266" r:id="R293cf627e1864dbb"/>
    <p:sldId xmlns:r="http://schemas.openxmlformats.org/officeDocument/2006/relationships" id="267" r:id="R77e97f443ff24f06"/>
    <p:sldId xmlns:r="http://schemas.openxmlformats.org/officeDocument/2006/relationships" id="268" r:id="Rf9adafbd0cfe4185"/>
    <p:sldId xmlns:r="http://schemas.openxmlformats.org/officeDocument/2006/relationships" id="269" r:id="R940391d080114039"/>
    <p:sldId xmlns:r="http://schemas.openxmlformats.org/officeDocument/2006/relationships" id="270" r:id="Rbcb3141a067c4ed3"/>
    <p:sldId xmlns:r="http://schemas.openxmlformats.org/officeDocument/2006/relationships" id="271" r:id="R424e63d0200146fd"/>
    <p:sldId xmlns:r="http://schemas.openxmlformats.org/officeDocument/2006/relationships" id="272" r:id="Ra0c72694b7024e11"/>
    <p:sldId xmlns:r="http://schemas.openxmlformats.org/officeDocument/2006/relationships" id="273" r:id="R271056d73ab548c0"/>
    <p:sldId xmlns:r="http://schemas.openxmlformats.org/officeDocument/2006/relationships" id="274" r:id="R48bca976edd7484e"/>
    <p:sldId xmlns:r="http://schemas.openxmlformats.org/officeDocument/2006/relationships" id="275" r:id="R37a75363fb444c77"/>
    <p:sldId xmlns:r="http://schemas.openxmlformats.org/officeDocument/2006/relationships" id="276" r:id="Rac60479582474836"/>
    <p:sldId xmlns:r="http://schemas.openxmlformats.org/officeDocument/2006/relationships" id="277" r:id="R38af141ec9ab410d"/>
    <p:sldId xmlns:r="http://schemas.openxmlformats.org/officeDocument/2006/relationships" id="278" r:id="R695940da5f2e4270"/>
    <p:sldId xmlns:r="http://schemas.openxmlformats.org/officeDocument/2006/relationships" id="279" r:id="R3df2411fb0324905"/>
    <p:sldId xmlns:r="http://schemas.openxmlformats.org/officeDocument/2006/relationships" id="280" r:id="R540a7511d6e245bd"/>
    <p:sldId xmlns:r="http://schemas.openxmlformats.org/officeDocument/2006/relationships" id="281" r:id="R02234e31d18142bc"/>
    <p:sldId xmlns:r="http://schemas.openxmlformats.org/officeDocument/2006/relationships" id="282" r:id="Rccffc5be897c4433"/>
    <p:sldId xmlns:r="http://schemas.openxmlformats.org/officeDocument/2006/relationships" id="283" r:id="R5ef8ebe09028429c"/>
    <p:sldId xmlns:r="http://schemas.openxmlformats.org/officeDocument/2006/relationships" id="284" r:id="R5ed2ea4e5c4d403a"/>
    <p:sldId xmlns:r="http://schemas.openxmlformats.org/officeDocument/2006/relationships" id="285" r:id="R66c1abd37dc747e1"/>
    <p:sldId xmlns:r="http://schemas.openxmlformats.org/officeDocument/2006/relationships" id="286" r:id="R3909eef0c7a548e3"/>
    <p:sldId xmlns:r="http://schemas.openxmlformats.org/officeDocument/2006/relationships" id="287" r:id="R7c0bc11efd854a9c"/>
    <p:sldId xmlns:r="http://schemas.openxmlformats.org/officeDocument/2006/relationships" id="288" r:id="R2f455f9d270a4402"/>
    <p:sldId xmlns:r="http://schemas.openxmlformats.org/officeDocument/2006/relationships" id="289" r:id="Ra63f964271014808"/>
    <p:sldId xmlns:r="http://schemas.openxmlformats.org/officeDocument/2006/relationships" id="290" r:id="Rad3147bc0bc743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791c1978a94dc7" /><Relationship Type="http://schemas.openxmlformats.org/officeDocument/2006/relationships/slideMaster" Target="/ppt/slideMasters/slideMaster1.xml" Id="R51fe56f7335941f2" /><Relationship Type="http://schemas.openxmlformats.org/officeDocument/2006/relationships/notesMaster" Target="/ppt/notesMasters/notesMaster1.xml" Id="Rfc47b144b0374ca4" /><Relationship Type="http://schemas.openxmlformats.org/officeDocument/2006/relationships/presProps" Target="/ppt/presProps.xml" Id="R1860752855da4b30" /><Relationship Type="http://schemas.openxmlformats.org/officeDocument/2006/relationships/viewProps" Target="/ppt/viewProps.xml" Id="R03d90b38ba0143ec" /><Relationship Type="http://schemas.openxmlformats.org/officeDocument/2006/relationships/tableStyles" Target="/ppt/tableStyles.xml" Id="R074e9bff4b00451d" /><Relationship Type="http://schemas.openxmlformats.org/officeDocument/2006/relationships/slide" Target="/ppt/slides/slide1.xml" Id="R94e0f2818b714384" /><Relationship Type="http://schemas.openxmlformats.org/officeDocument/2006/relationships/slide" Target="/ppt/slides/slide2.xml" Id="R39f5df8ae0064856" /><Relationship Type="http://schemas.openxmlformats.org/officeDocument/2006/relationships/slide" Target="/ppt/slides/slide3.xml" Id="R1689259fd5e440d4" /><Relationship Type="http://schemas.openxmlformats.org/officeDocument/2006/relationships/slide" Target="/ppt/slides/slide4.xml" Id="Rbf4605827f1f4b56" /><Relationship Type="http://schemas.openxmlformats.org/officeDocument/2006/relationships/slide" Target="/ppt/slides/slide5.xml" Id="R150ddf30a4004a9d" /><Relationship Type="http://schemas.openxmlformats.org/officeDocument/2006/relationships/slide" Target="/ppt/slides/slide6.xml" Id="R9ba558a68cc34861" /><Relationship Type="http://schemas.openxmlformats.org/officeDocument/2006/relationships/slide" Target="/ppt/slides/slide7.xml" Id="R679e5a81e0894b56" /><Relationship Type="http://schemas.openxmlformats.org/officeDocument/2006/relationships/slide" Target="/ppt/slides/slide8.xml" Id="R3889b3d700304c91" /><Relationship Type="http://schemas.openxmlformats.org/officeDocument/2006/relationships/slide" Target="/ppt/slides/slide9.xml" Id="Rd384fbf97bfb477f" /><Relationship Type="http://schemas.openxmlformats.org/officeDocument/2006/relationships/slide" Target="/ppt/slides/slide10.xml" Id="R8a28721914304a3d" /><Relationship Type="http://schemas.openxmlformats.org/officeDocument/2006/relationships/slide" Target="/ppt/slides/slide11.xml" Id="R293cf627e1864dbb" /><Relationship Type="http://schemas.openxmlformats.org/officeDocument/2006/relationships/slide" Target="/ppt/slides/slide12.xml" Id="R77e97f443ff24f06" /><Relationship Type="http://schemas.openxmlformats.org/officeDocument/2006/relationships/slide" Target="/ppt/slides/slide13.xml" Id="Rf9adafbd0cfe4185" /><Relationship Type="http://schemas.openxmlformats.org/officeDocument/2006/relationships/slide" Target="/ppt/slides/slide14.xml" Id="R940391d080114039" /><Relationship Type="http://schemas.openxmlformats.org/officeDocument/2006/relationships/slide" Target="/ppt/slides/slide15.xml" Id="Rbcb3141a067c4ed3" /><Relationship Type="http://schemas.openxmlformats.org/officeDocument/2006/relationships/slide" Target="/ppt/slides/slide16.xml" Id="R424e63d0200146fd" /><Relationship Type="http://schemas.openxmlformats.org/officeDocument/2006/relationships/slide" Target="/ppt/slides/slide17.xml" Id="Ra0c72694b7024e11" /><Relationship Type="http://schemas.openxmlformats.org/officeDocument/2006/relationships/slide" Target="/ppt/slides/slide18.xml" Id="R271056d73ab548c0" /><Relationship Type="http://schemas.openxmlformats.org/officeDocument/2006/relationships/slide" Target="/ppt/slides/slide19.xml" Id="R48bca976edd7484e" /><Relationship Type="http://schemas.openxmlformats.org/officeDocument/2006/relationships/slide" Target="/ppt/slides/slide20.xml" Id="R37a75363fb444c77" /><Relationship Type="http://schemas.openxmlformats.org/officeDocument/2006/relationships/slide" Target="/ppt/slides/slide21.xml" Id="Rac60479582474836" /><Relationship Type="http://schemas.openxmlformats.org/officeDocument/2006/relationships/slide" Target="/ppt/slides/slide22.xml" Id="R38af141ec9ab410d" /><Relationship Type="http://schemas.openxmlformats.org/officeDocument/2006/relationships/slide" Target="/ppt/slides/slide23.xml" Id="R695940da5f2e4270" /><Relationship Type="http://schemas.openxmlformats.org/officeDocument/2006/relationships/slide" Target="/ppt/slides/slide24.xml" Id="R3df2411fb0324905" /><Relationship Type="http://schemas.openxmlformats.org/officeDocument/2006/relationships/slide" Target="/ppt/slides/slide25.xml" Id="R540a7511d6e245bd" /><Relationship Type="http://schemas.openxmlformats.org/officeDocument/2006/relationships/slide" Target="/ppt/slides/slide26.xml" Id="R02234e31d18142bc" /><Relationship Type="http://schemas.openxmlformats.org/officeDocument/2006/relationships/slide" Target="/ppt/slides/slide27.xml" Id="Rccffc5be897c4433" /><Relationship Type="http://schemas.openxmlformats.org/officeDocument/2006/relationships/slide" Target="/ppt/slides/slide28.xml" Id="R5ef8ebe09028429c" /><Relationship Type="http://schemas.openxmlformats.org/officeDocument/2006/relationships/slide" Target="/ppt/slides/slide29.xml" Id="R5ed2ea4e5c4d403a" /><Relationship Type="http://schemas.openxmlformats.org/officeDocument/2006/relationships/slide" Target="/ppt/slides/slide30.xml" Id="R66c1abd37dc747e1" /><Relationship Type="http://schemas.openxmlformats.org/officeDocument/2006/relationships/slide" Target="/ppt/slides/slide31.xml" Id="R3909eef0c7a548e3" /><Relationship Type="http://schemas.openxmlformats.org/officeDocument/2006/relationships/slide" Target="/ppt/slides/slide32.xml" Id="R7c0bc11efd854a9c" /><Relationship Type="http://schemas.openxmlformats.org/officeDocument/2006/relationships/slide" Target="/ppt/slides/slide33.xml" Id="R2f455f9d270a4402" /><Relationship Type="http://schemas.openxmlformats.org/officeDocument/2006/relationships/slide" Target="/ppt/slides/slide34.xml" Id="Ra63f964271014808" /><Relationship Type="http://schemas.openxmlformats.org/officeDocument/2006/relationships/slide" Target="/ppt/slides/slide35.xml" Id="Rad3147bc0bc743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c46078e64c43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c78392dc1e457b" /><Relationship Type="http://schemas.openxmlformats.org/officeDocument/2006/relationships/notesMaster" Target="/ppt/notesMasters/notesMaster1.xml" Id="Rf2f617ec0fed4e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fee3a1d5d104933" /><Relationship Type="http://schemas.openxmlformats.org/officeDocument/2006/relationships/notesMaster" Target="/ppt/notesMasters/notesMaster1.xml" Id="R7f817611ece542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e15851303f4f9d" /><Relationship Type="http://schemas.openxmlformats.org/officeDocument/2006/relationships/notesMaster" Target="/ppt/notesMasters/notesMaster1.xml" Id="R47ca5a830f8a4f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f390b96f14433d" /><Relationship Type="http://schemas.openxmlformats.org/officeDocument/2006/relationships/notesMaster" Target="/ppt/notesMasters/notesMaster1.xml" Id="Rf2b3440e4f2142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afb795782a4a2e" /><Relationship Type="http://schemas.openxmlformats.org/officeDocument/2006/relationships/notesMaster" Target="/ppt/notesMasters/notesMaster1.xml" Id="Rd3e937ce100d41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a66d66a5564068" /><Relationship Type="http://schemas.openxmlformats.org/officeDocument/2006/relationships/notesMaster" Target="/ppt/notesMasters/notesMaster1.xml" Id="R76ee5f7b116e49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631b6c7154425f" /><Relationship Type="http://schemas.openxmlformats.org/officeDocument/2006/relationships/notesMaster" Target="/ppt/notesMasters/notesMaster1.xml" Id="Re7b58d792d0c4d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e5e7cdaf021484b" /><Relationship Type="http://schemas.openxmlformats.org/officeDocument/2006/relationships/notesMaster" Target="/ppt/notesMasters/notesMaster1.xml" Id="R019db7757e1543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ac034932064b71" /><Relationship Type="http://schemas.openxmlformats.org/officeDocument/2006/relationships/notesMaster" Target="/ppt/notesMasters/notesMaster1.xml" Id="Re7d85731a3124d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200c177177c4d44" /><Relationship Type="http://schemas.openxmlformats.org/officeDocument/2006/relationships/notesMaster" Target="/ppt/notesMasters/notesMaster1.xml" Id="Ra0ababdd6ace4e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aa870940f6a4b68" /><Relationship Type="http://schemas.openxmlformats.org/officeDocument/2006/relationships/notesMaster" Target="/ppt/notesMasters/notesMaster1.xml" Id="R7ec6bd78bb9d463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287cbb05c3742ba" /><Relationship Type="http://schemas.openxmlformats.org/officeDocument/2006/relationships/notesMaster" Target="/ppt/notesMasters/notesMaster1.xml" Id="Rcd49cff0751e419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d6a016481a14893" /><Relationship Type="http://schemas.openxmlformats.org/officeDocument/2006/relationships/notesMaster" Target="/ppt/notesMasters/notesMaster1.xml" Id="R6d0dbdfc35ba4a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7639910798c4832" /><Relationship Type="http://schemas.openxmlformats.org/officeDocument/2006/relationships/notesMaster" Target="/ppt/notesMasters/notesMaster1.xml" Id="R3d99792f8a1d4cb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12faef662c145b4" /><Relationship Type="http://schemas.openxmlformats.org/officeDocument/2006/relationships/notesMaster" Target="/ppt/notesMasters/notesMaster1.xml" Id="R16c420fa82ed4c3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7d2a50521f4f0f" /><Relationship Type="http://schemas.openxmlformats.org/officeDocument/2006/relationships/notesMaster" Target="/ppt/notesMasters/notesMaster1.xml" Id="Rfa061d7dc9254ef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1e100e07c54bd7" /><Relationship Type="http://schemas.openxmlformats.org/officeDocument/2006/relationships/notesMaster" Target="/ppt/notesMasters/notesMaster1.xml" Id="R5ec7972ef414441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4d2d1f8aaa04208" /><Relationship Type="http://schemas.openxmlformats.org/officeDocument/2006/relationships/notesMaster" Target="/ppt/notesMasters/notesMaster1.xml" Id="R2ca84ab29c66497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9349ff3b464355" /><Relationship Type="http://schemas.openxmlformats.org/officeDocument/2006/relationships/notesMaster" Target="/ppt/notesMasters/notesMaster1.xml" Id="R5be8c857d4e5477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06995c9fc4446ea" /><Relationship Type="http://schemas.openxmlformats.org/officeDocument/2006/relationships/notesMaster" Target="/ppt/notesMasters/notesMaster1.xml" Id="Rfcf411e4e50c4ff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e2c4e08ed684386" /><Relationship Type="http://schemas.openxmlformats.org/officeDocument/2006/relationships/notesMaster" Target="/ppt/notesMasters/notesMaster1.xml" Id="R4ed42662484a458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0e805686c874097" /><Relationship Type="http://schemas.openxmlformats.org/officeDocument/2006/relationships/notesMaster" Target="/ppt/notesMasters/notesMaster1.xml" Id="Rcd90afafdada4d8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1b47324f51d49e9" /><Relationship Type="http://schemas.openxmlformats.org/officeDocument/2006/relationships/notesMaster" Target="/ppt/notesMasters/notesMaster1.xml" Id="R94012beb86c84bf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d3a3cfc1c1b419b" /><Relationship Type="http://schemas.openxmlformats.org/officeDocument/2006/relationships/notesMaster" Target="/ppt/notesMasters/notesMaster1.xml" Id="R9167cceb767a48e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a355a5e7a384293" /><Relationship Type="http://schemas.openxmlformats.org/officeDocument/2006/relationships/notesMaster" Target="/ppt/notesMasters/notesMaster1.xml" Id="R661266ac909740f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a9dc2d1ffa44b55" /><Relationship Type="http://schemas.openxmlformats.org/officeDocument/2006/relationships/notesMaster" Target="/ppt/notesMasters/notesMaster1.xml" Id="Rb48d6e7c86e24fb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8938c792b2d4219" /><Relationship Type="http://schemas.openxmlformats.org/officeDocument/2006/relationships/notesMaster" Target="/ppt/notesMasters/notesMaster1.xml" Id="R071134f855a0479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fd51de8a2f74c9f" /><Relationship Type="http://schemas.openxmlformats.org/officeDocument/2006/relationships/notesMaster" Target="/ppt/notesMasters/notesMaster1.xml" Id="R11aede05301c441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36e3568b0f549e3" /><Relationship Type="http://schemas.openxmlformats.org/officeDocument/2006/relationships/notesMaster" Target="/ppt/notesMasters/notesMaster1.xml" Id="Rea7e689c3ca6480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114c709c260487b" /><Relationship Type="http://schemas.openxmlformats.org/officeDocument/2006/relationships/notesMaster" Target="/ppt/notesMasters/notesMaster1.xml" Id="R36f121534a254e69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5ad57e797074bff" /><Relationship Type="http://schemas.openxmlformats.org/officeDocument/2006/relationships/notesMaster" Target="/ppt/notesMasters/notesMaster1.xml" Id="R3e60151542b44ff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5f7d849f23e4f4b" /><Relationship Type="http://schemas.openxmlformats.org/officeDocument/2006/relationships/notesMaster" Target="/ppt/notesMasters/notesMaster1.xml" Id="R8bb24d33130c4592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c889ce124684204" /><Relationship Type="http://schemas.openxmlformats.org/officeDocument/2006/relationships/notesMaster" Target="/ppt/notesMasters/notesMaster1.xml" Id="R9f16e6c1dd8446b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3b9854117844468" /><Relationship Type="http://schemas.openxmlformats.org/officeDocument/2006/relationships/notesMaster" Target="/ppt/notesMasters/notesMaster1.xml" Id="R71d490bf269a4b8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d2b5d6458f14d5b" /><Relationship Type="http://schemas.openxmlformats.org/officeDocument/2006/relationships/notesMaster" Target="/ppt/notesMasters/notesMaster1.xml" Id="Rc05edd4250bc412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- Artwork: Diego Rivera, Detroit Industry Murals, 1932–33; local course asset /Users/shalliday/github/people-power-pay/assets/images/rivera-detroit-industry.png.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4.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5.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6.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7.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8.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9.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10.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11.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12.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13.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- Chart: https://ourworldindata.org/grapher/annual-working-hours-per-worker.</a:t>
            </a:r>
          </a:p>
          <a:p xmlns:a="http://schemas.openxmlformats.org/drawingml/2006/main">
            <a:r>
              <a:t>- Data source: Feenstra et al., Penn World Table 11.0 (2025); Huberman and Minns (2005); processed by Our World in Data.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13.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14.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15.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13.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- Chart: https://ourworldindata.org/grapher/labor-productivity-per-hour-pennworldtable.</a:t>
            </a:r>
          </a:p>
          <a:p xmlns:a="http://schemas.openxmlformats.org/drawingml/2006/main">
            <a:r>
              <a:t>- Data source: Feenstra et al., Penn World Table 11.0 (2025); processed by Our World in Data.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16.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20.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21.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22.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24.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25.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35.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26.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27.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29.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31.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32.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33.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24.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34.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13.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- Chart: https://ourworldindata.org/grapher/global-average-gdp-per-capita-over-the-long-run.</a:t>
            </a:r>
          </a:p>
          <a:p xmlns:a="http://schemas.openxmlformats.org/drawingml/2006/main">
            <a:r>
              <a:t>- Data source: Eurostat, OECD, IMF, World Bank (2026); Maddison Project Database 2023; Maddison Database 2010; processed by Our World in Data.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24.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content: /Users/shalliday/github/people-power-pay/private/Slides/Week01/week01_slides.pptx, source slide 36.</a:t>
            </a:r>
          </a:p>
          <a:p xmlns:a="http://schemas.openxmlformats.org/drawingml/2006/main">
            <a:r>
              <a:t>- Design reference: /Users/shalliday/github/people-power-pay/assets/css/ppp-rivera-v2.css and /Users/shalliday/github/people-power-pay/assets/css/quarto-nav-rivera-v1.css.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[Sources]
- Milgrom, Paul, and John Roberts. Economics, Organization and Management, chapters 1–2, reproduced in AS.197.327 Week 1 Course Pack.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174e7bcec34a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875a291e9b437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263e343af14f4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36c5d9aa864e8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4176468671476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a08eac6fbd4e1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3453991a7d4d08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c4d94ce249497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02bf5cf51043f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c3a8f05b7d435b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ee2e1bd9b243a7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DD57D12-5057-4B79-C17B-D3ECF390FC2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D18DAE0E-2D88-6B35-7D39-E7212E693AE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B06DB2F-C0C1-2619-144C-271B5B0E73B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6EE27AB-9A5E-CA43-A917-9B0E7F1A96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F8DB93A-A161-F991-B83F-B8533CD6F40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B49D54D-1F10-B7F9-2D5A-69F4EAE02E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D119953-7BA3-54CE-CC5D-9203D38683D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83816F9-E0C4-E505-CB93-4D3C893300F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AA538BF-4712-E33B-FBB3-0417038AEDA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EE37D3E-6776-983C-A256-6F77BB98E16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4EE00EE-F290-FD52-28E0-F93DCFF5DB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DBEB0566-13C7-4D31-0AAC-D45FE9989B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22528BE-0A62-661D-79A1-E7CF5BD8BC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0B92857-5A05-2C05-FAC5-62289AF5880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4F83EB0-0D06-08F9-9BEB-5C934245CD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B5AA9E4-C48D-8D0E-7836-F3264614B7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8AA839F-065D-C9FE-34DD-D5B3CF37633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00B02F7-EA24-5A70-479C-32C3F274812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1B8674C-17E9-0C91-C1C7-210316F7704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2E01BC0-D232-5717-BF42-D2339BD898D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D18630A-D865-3433-28CC-FC9602E7A4B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26CC030-ECB7-2C86-5705-E82CC89B3A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C9B2CF7-030D-5F5B-F7AE-94A40F53211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B7A05FD3-B3BD-BE3E-C40B-9DABAE66E5C4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598B8CF4-5607-4026-3BC0-50D779F3E4A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9B587F37-6C47-0F73-BC51-FA6717CE74D4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B1F0D876-FD9C-CBD8-60AF-52CFF5C7C2B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1DC145C2-6B8A-08A4-5BFF-891C4215392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298ECF3C-85D1-27E2-2B08-A78F30D6BC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6827178-9784-05C7-FAC6-9A7430F87A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A7DB9A0-53D6-5713-D7B8-DCC703A2623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A6E302A-767E-F773-4CEE-84E1A031245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DA20D6C8-B20B-D799-6697-3E401CD0052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0388937D-62A6-D505-FADF-8E325A91EB9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F86CD8CB-1A67-AB80-FEDF-68CDCF019FD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969CB88-F0C4-9941-8152-DCE1683BDC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726D932-BE5C-7695-F3FD-E893B8FD98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79678F7-9BBB-7C76-2535-3E006FC1B57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25C4566A-012C-071B-27E4-E31BF70E5E5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13E5C2C-8B19-653C-D93C-F63AC92C2F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ADC4F2E-E7F1-2992-7367-B2F21D20928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BFC3D2E-0969-4E17-29DA-234E3BC228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8C1E512-3A6A-C294-C234-4C095334A3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A67E01A8-FB89-DAE5-A40F-7E38E72254D2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8AC32FC1-2F83-E92D-28A6-4A6BAAE580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BB93797-56E3-C900-B7BA-A3568013BE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432D382-C47B-9F3D-DFFD-318E40E3C7A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EFDDFC5-92EE-C0D4-88DE-4A2F0422B11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E785829-6AF7-9FDA-8ABC-20125586C4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C782AD98-D059-3D43-3D74-4FAAC6CAAF4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52ABE81-8173-A149-6B1B-6750B22E4CC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2159947-E1FC-B283-9226-A068E0F9123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3F00168-5FF2-2EE2-BFC0-8BC5F0C8A3E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DAE3480-E17E-F2E5-9FA1-BDD088C5CE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7DF10B59-37BA-AB84-AD9F-C5803B950DE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512B78F-2857-1B1F-1350-D01FD93739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3897A40-F16A-6962-47E3-A4906E62A9D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D2C6C08-FDC3-2B7E-3B71-06546F98CB2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c7a1349fc54f0e" /><Relationship Type="http://schemas.openxmlformats.org/officeDocument/2006/relationships/slideLayout" Target="/ppt/slideLayouts/slideLayout1.xml" Id="R9799e03cc7eb43de" /><Relationship Type="http://schemas.openxmlformats.org/officeDocument/2006/relationships/slideLayout" Target="/ppt/slideLayouts/slideLayout2.xml" Id="Rce9630012cc14f20" /><Relationship Type="http://schemas.openxmlformats.org/officeDocument/2006/relationships/slideLayout" Target="/ppt/slideLayouts/slideLayout3.xml" Id="R6313f701f48b4dcb" /><Relationship Type="http://schemas.openxmlformats.org/officeDocument/2006/relationships/slideLayout" Target="/ppt/slideLayouts/slideLayout4.xml" Id="R3ef3e42378c44899" /><Relationship Type="http://schemas.openxmlformats.org/officeDocument/2006/relationships/slideLayout" Target="/ppt/slideLayouts/slideLayout5.xml" Id="R13f033e31c4a49be" /><Relationship Type="http://schemas.openxmlformats.org/officeDocument/2006/relationships/slideLayout" Target="/ppt/slideLayouts/slideLayout6.xml" Id="R565a33a80c7245de" /><Relationship Type="http://schemas.openxmlformats.org/officeDocument/2006/relationships/slideLayout" Target="/ppt/slideLayouts/slideLayout7.xml" Id="Rf71ce01af3974e32" /><Relationship Type="http://schemas.openxmlformats.org/officeDocument/2006/relationships/slideLayout" Target="/ppt/slideLayouts/slideLayout8.xml" Id="R6ad81fd576db424f" /><Relationship Type="http://schemas.openxmlformats.org/officeDocument/2006/relationships/slideLayout" Target="/ppt/slideLayouts/slideLayout9.xml" Id="Rf654af3932b94d72" /><Relationship Type="http://schemas.openxmlformats.org/officeDocument/2006/relationships/slideLayout" Target="/ppt/slideLayouts/slideLayout10.xml" Id="R41c36fd29bc94daf" /><Relationship Type="http://schemas.openxmlformats.org/officeDocument/2006/relationships/slideLayout" Target="/ppt/slideLayouts/slideLayout11.xml" Id="Re79c5c79dd4a4872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DF372064-EFBC-D3EB-716F-9A89902580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046C91B-AAC6-C304-6D64-CC65B929F5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CB785FB-27E1-2E02-2A55-4C7AB9BA742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8FDD702E-841D-EC4B-B557-763FF1898D34}" type="datetimeFigureOut">
              <a:t>8/28/24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3786086-CE16-CCEB-190E-DCE95A04B3C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570398A-8281-A6D5-80B7-2C6B28E29ED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 xmlns:a="http://schemas.openxmlformats.org/drawingml/2006/main">
            <a:fld id="{8880A4E1-A3AF-6B4C-891E-CD5EE5E6CDB1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99e03cc7eb43de"/>
    <p:sldLayoutId xmlns:r="http://schemas.openxmlformats.org/officeDocument/2006/relationships" id="2147483650" r:id="Rce9630012cc14f20"/>
    <p:sldLayoutId xmlns:r="http://schemas.openxmlformats.org/officeDocument/2006/relationships" id="2147483651" r:id="R6313f701f48b4dcb"/>
    <p:sldLayoutId xmlns:r="http://schemas.openxmlformats.org/officeDocument/2006/relationships" id="2147483652" r:id="R3ef3e42378c44899"/>
    <p:sldLayoutId xmlns:r="http://schemas.openxmlformats.org/officeDocument/2006/relationships" id="2147483653" r:id="R13f033e31c4a49be"/>
    <p:sldLayoutId xmlns:r="http://schemas.openxmlformats.org/officeDocument/2006/relationships" id="2147483654" r:id="R565a33a80c7245de"/>
    <p:sldLayoutId xmlns:r="http://schemas.openxmlformats.org/officeDocument/2006/relationships" id="2147483655" r:id="Rf71ce01af3974e32"/>
    <p:sldLayoutId xmlns:r="http://schemas.openxmlformats.org/officeDocument/2006/relationships" id="2147483656" r:id="R6ad81fd576db424f"/>
    <p:sldLayoutId xmlns:r="http://schemas.openxmlformats.org/officeDocument/2006/relationships" id="2147483657" r:id="Rf654af3932b94d72"/>
    <p:sldLayoutId xmlns:r="http://schemas.openxmlformats.org/officeDocument/2006/relationships" id="2147483658" r:id="R41c36fd29bc94daf"/>
    <p:sldLayoutId xmlns:r="http://schemas.openxmlformats.org/officeDocument/2006/relationships" id="2147483659" r:id="Re79c5c79dd4a4872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e1e6a5e3b4b52" /><Relationship Type="http://schemas.openxmlformats.org/officeDocument/2006/relationships/image" Target="/ppt/media/image.png" Id="R9066b51978694396" /><Relationship Type="http://schemas.openxmlformats.org/officeDocument/2006/relationships/notesSlide" Target="/ppt/notesSlides/notesSlide1.xml" Id="Rdda46f5b29df41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f5f2be2076488c" /><Relationship Type="http://schemas.openxmlformats.org/officeDocument/2006/relationships/notesSlide" Target="/ppt/notesSlides/notesSlide2.xml" Id="R2d5688da07584c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e066b748674118" /><Relationship Type="http://schemas.openxmlformats.org/officeDocument/2006/relationships/notesSlide" Target="/ppt/notesSlides/notesSlide3.xml" Id="Re1a16063dc9b46c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e2dada3f95d4c84" /><Relationship Type="http://schemas.openxmlformats.org/officeDocument/2006/relationships/notesSlide" Target="/ppt/notesSlides/notesSlide4.xml" Id="Rb008e201434e4c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6908dee84c46c9" /><Relationship Type="http://schemas.openxmlformats.org/officeDocument/2006/relationships/notesSlide" Target="/ppt/notesSlides/notesSlide5.xml" Id="R991fe597288c42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b20ae1933cc348ba" /><Relationship Type="http://schemas.openxmlformats.org/officeDocument/2006/relationships/notesSlide" Target="/ppt/notesSlides/notesSlide6.xml" Id="Ra9b46bb915e54e1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c1770c7b047d0" /><Relationship Type="http://schemas.openxmlformats.org/officeDocument/2006/relationships/notesSlide" Target="/ppt/notesSlides/notesSlide7.xml" Id="R888cdbcf4d4d4a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3dbd6767fe3494b" /><Relationship Type="http://schemas.openxmlformats.org/officeDocument/2006/relationships/image" Target="/ppt/media/image.jpeg" Id="R97f93603332c46b7" /><Relationship Type="http://schemas.openxmlformats.org/officeDocument/2006/relationships/notesSlide" Target="/ppt/notesSlides/notesSlide8.xml" Id="R22c9ce5ed5ba46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653ac29afe54182" /><Relationship Type="http://schemas.openxmlformats.org/officeDocument/2006/relationships/image" Target="/ppt/media/image.jpeg" Id="R3d06b63af1d14fad" /><Relationship Type="http://schemas.openxmlformats.org/officeDocument/2006/relationships/notesSlide" Target="/ppt/notesSlides/notesSlide9.xml" Id="R3b9275f63ca14d2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ce4507c08647472f" /><Relationship Type="http://schemas.openxmlformats.org/officeDocument/2006/relationships/notesSlide" Target="/ppt/notesSlides/notesSlide10.xml" Id="R043bd38b78ce49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40782e6687c54097" /><Relationship Type="http://schemas.openxmlformats.org/officeDocument/2006/relationships/notesSlide" Target="/ppt/notesSlides/notesSlide11.xml" Id="R7d1660e5075d40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132dfeb795a4216" /><Relationship Type="http://schemas.openxmlformats.org/officeDocument/2006/relationships/image" Target="/ppt/media/image2.jpeg" Id="R1bab3221f9854c51" /><Relationship Type="http://schemas.openxmlformats.org/officeDocument/2006/relationships/notesSlide" Target="/ppt/notesSlides/notesSlide12.xml" Id="R9d87469360f342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b76211705f6402a" /><Relationship Type="http://schemas.openxmlformats.org/officeDocument/2006/relationships/image" Target="/ppt/media/image2.png" Id="R5d3432d18f47481e" /><Relationship Type="http://schemas.openxmlformats.org/officeDocument/2006/relationships/notesSlide" Target="/ppt/notesSlides/notesSlide13.xml" Id="R554b83466d1c499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c6e719e44f9426b" /><Relationship Type="http://schemas.openxmlformats.org/officeDocument/2006/relationships/image" Target="/ppt/media/image3.png" Id="R1de9440091704f2a" /><Relationship Type="http://schemas.openxmlformats.org/officeDocument/2006/relationships/notesSlide" Target="/ppt/notesSlides/notesSlide14.xml" Id="R18996df9c1b8471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d407d834abd42ed" /><Relationship Type="http://schemas.openxmlformats.org/officeDocument/2006/relationships/image" Target="/ppt/media/image4.png" Id="Rb312918990df468a" /><Relationship Type="http://schemas.openxmlformats.org/officeDocument/2006/relationships/notesSlide" Target="/ppt/notesSlides/notesSlide15.xml" Id="Rc14f21f17a7c4d0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8048979c364dbb" /><Relationship Type="http://schemas.openxmlformats.org/officeDocument/2006/relationships/image" Target="/ppt/media/image5.png" Id="Ra7041719ed1e472e" /><Relationship Type="http://schemas.openxmlformats.org/officeDocument/2006/relationships/notesSlide" Target="/ppt/notesSlides/notesSlide16.xml" Id="R6a6f93d0e4c6481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baf17ee808a54fc2" /><Relationship Type="http://schemas.openxmlformats.org/officeDocument/2006/relationships/image" Target="/ppt/media/image6.png" Id="R41d87ba3739c4093" /><Relationship Type="http://schemas.openxmlformats.org/officeDocument/2006/relationships/notesSlide" Target="/ppt/notesSlides/notesSlide17.xml" Id="R1bdc686dd0a549e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26d0872ec8463c" /><Relationship Type="http://schemas.openxmlformats.org/officeDocument/2006/relationships/image" Target="/ppt/media/image3.jpeg" Id="Red4cc4b98fe24703" /><Relationship Type="http://schemas.openxmlformats.org/officeDocument/2006/relationships/notesSlide" Target="/ppt/notesSlides/notesSlide18.xml" Id="Rb8f2930bbecc491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98f2f9fada4fbb" /><Relationship Type="http://schemas.openxmlformats.org/officeDocument/2006/relationships/notesSlide" Target="/ppt/notesSlides/notesSlide19.xml" Id="R26032d5e414c4dc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d9819ba854804045" /><Relationship Type="http://schemas.openxmlformats.org/officeDocument/2006/relationships/image" Target="/ppt/media/image7.png" Id="R02ba379099d94a72" /><Relationship Type="http://schemas.openxmlformats.org/officeDocument/2006/relationships/notesSlide" Target="/ppt/notesSlides/notesSlide20.xml" Id="R52094c92ae7f406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bff369dbf264da7" /><Relationship Type="http://schemas.openxmlformats.org/officeDocument/2006/relationships/image" Target="/ppt/media/image4.jpeg" Id="R6a7802b307dd4883" /><Relationship Type="http://schemas.openxmlformats.org/officeDocument/2006/relationships/notesSlide" Target="/ppt/notesSlides/notesSlide21.xml" Id="Rdf9341b4c9b44f7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de78ba2a7b4aa1" /><Relationship Type="http://schemas.openxmlformats.org/officeDocument/2006/relationships/notesSlide" Target="/ppt/notesSlides/notesSlide22.xml" Id="Rdc1ce8600d2243b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0acda03c614548a0" /><Relationship Type="http://schemas.openxmlformats.org/officeDocument/2006/relationships/hyperlink" Target="https://onlinelibrary.wiley.com/doi/full/10.1111/j.1468-0335.1937.tb00002.x#fn9_9" TargetMode="External" Id="R4cf173a2430a4f5c" /><Relationship Type="http://schemas.openxmlformats.org/officeDocument/2006/relationships/image" Target="/ppt/media/image5.jpeg" Id="R570b4c972c334502" /><Relationship Type="http://schemas.openxmlformats.org/officeDocument/2006/relationships/notesSlide" Target="/ppt/notesSlides/notesSlide23.xml" Id="R21eecbf0231e4cb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72facf5ce7463a" /><Relationship Type="http://schemas.openxmlformats.org/officeDocument/2006/relationships/notesSlide" Target="/ppt/notesSlides/notesSlide24.xml" Id="Rfbb1da09e825422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568879f7ef46aa" /><Relationship Type="http://schemas.openxmlformats.org/officeDocument/2006/relationships/notesSlide" Target="/ppt/notesSlides/notesSlide25.xml" Id="R6d1ad0001da14b1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48e16c22f34bca" /><Relationship Type="http://schemas.openxmlformats.org/officeDocument/2006/relationships/notesSlide" Target="/ppt/notesSlides/notesSlide26.xml" Id="R2d26da25671b491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1b9fb26d71416a" /><Relationship Type="http://schemas.openxmlformats.org/officeDocument/2006/relationships/notesSlide" Target="/ppt/notesSlides/notesSlide27.xml" Id="R7992d8b4d940427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570c82201e47de" /><Relationship Type="http://schemas.openxmlformats.org/officeDocument/2006/relationships/notesSlide" Target="/ppt/notesSlides/notesSlide28.xml" Id="Rc73bc7386266484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92e20c6fc148db" /><Relationship Type="http://schemas.openxmlformats.org/officeDocument/2006/relationships/notesSlide" Target="/ppt/notesSlides/notesSlide29.xml" Id="R14b166d5f108431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9ee8dc1d7e4ac4" /><Relationship Type="http://schemas.openxmlformats.org/officeDocument/2006/relationships/notesSlide" Target="/ppt/notesSlides/notesSlide30.xml" Id="R683067e6defa4d3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19dfb044c74f25" /><Relationship Type="http://schemas.openxmlformats.org/officeDocument/2006/relationships/notesSlide" Target="/ppt/notesSlides/notesSlide31.xml" Id="R393153e5cac7486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7283b21fa646c8" /><Relationship Type="http://schemas.openxmlformats.org/officeDocument/2006/relationships/notesSlide" Target="/ppt/notesSlides/notesSlide32.xml" Id="R76a7283042aa4a6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622aa8e5608d4bb7" /><Relationship Type="http://schemas.openxmlformats.org/officeDocument/2006/relationships/image" Target="/ppt/media/image8.png" Id="R6a55c7b145cd463b" /><Relationship Type="http://schemas.openxmlformats.org/officeDocument/2006/relationships/notesSlide" Target="/ppt/notesSlides/notesSlide33.xml" Id="Rf0bdd90c84c5441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76052062d945e3" /><Relationship Type="http://schemas.openxmlformats.org/officeDocument/2006/relationships/notesSlide" Target="/ppt/notesSlides/notesSlide34.xml" Id="Rc530a2570194480e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d23529861246b2" /><Relationship Type="http://schemas.openxmlformats.org/officeDocument/2006/relationships/notesSlide" Target="/ppt/notesSlides/notesSlide35.xml" Id="Rf94eca6f3502480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A051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F4FB201-0776-E5F8-BFB4-66156AAD0F14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590550" y="914400"/>
            <a:ext cx="3333750" cy="31432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4000"/>
              </a:lnSpc>
              <a:buNone/>
              <a:defRPr sz="495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495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PEOPLE,
POWER,
AND PAY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80E8C06C-B437-69AF-B9D3-082C4270869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590550" y="4495800"/>
            <a:ext cx="3286125" cy="14287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425" b="1" i="0">
                <a:solidFill>
                  <a:srgbClr val="F8F4E9"/>
                </a:solidFill>
                <a:latin typeface="Avenir Next"/>
                <a:ea typeface="Avenir Next"/>
                <a:cs typeface="Avenir Next"/>
              </a:defRPr>
            </a:pPr>
            <a:r>
              <a:rPr sz="1425" b="1" i="0">
                <a:solidFill>
                  <a:srgbClr val="F8F4E9"/>
                </a:solidFill>
                <a:latin typeface="Avenir Next"/>
                <a:ea typeface="Avenir Next"/>
                <a:cs typeface="Avenir Next"/>
              </a:rPr>
              <a:t>THE ECONOMICS OF THE WORKPLACE
SIMON D. HALLIDAY
FALL 2026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66b51978694396"/>
          <a:srcRect xmlns:a="http://schemas.openxmlformats.org/drawingml/2006/main" l="15647" t="0" r="156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33875" y="0"/>
            <a:ext cx="7858125" cy="6858000"/>
          </a:xfrm>
          <a:prstGeom xmlns:a="http://schemas.openxmlformats.org/drawingml/2006/main" prst="rect">
            <a:avLst/>
          </a:prstGeom>
        </p:spPr>
      </p:pic>
      <p:sp>
        <p:nvSpPr>
          <p:cNvPr id="5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19E0964C-1B25-4C95-88AD-1E1C1E69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AD726905-4953-48B1-84EF-6C523783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6E0D2AFC-3C09-44B3-AEFD-C1A2BE30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7074F64E-2075-4D43-AC0A-5A45093C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6C721A69-ADED-4BE4-AA19-D5943A0C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2688816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9849E1-08EF-BAF7-8B7C-E505A5EEA4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Think about the workplace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9C61948-1EB4-6AC7-AC87-1BD9DA54232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9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9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What have you previously learned about the economics of the workplace and work? Ask the person next to you.</a:t>
            </a:r>
          </a:p>
          <a:p xmlns:a="http://schemas.openxmlformats.org/drawingml/2006/main">
            <a:endParaRPr/>
          </a:p>
          <a:p xmlns:a="http://schemas.openxmlformats.org/drawingml/2006/main">
            <a:pPr marL="0" indent="0">
              <a:buNone/>
            </a:pPr>
            <a:endParaRPr/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9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9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What are you curious about understanding about the economics of the workplace? </a:t>
            </a:r>
          </a:p>
          <a:p xmlns:a="http://schemas.openxmlformats.org/drawingml/2006/main">
            <a:endParaRPr/>
          </a:p>
          <a:p xmlns:a="http://schemas.openxmlformats.org/drawingml/2006/main">
            <a:endParaRPr/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9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9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What aspects about your future workplace concern you or are you excited about? 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45CCAAB-2935-4A90-958C-FB65B5989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A55AD37-7B89-44C3-A8BF-22894E09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EE676BB-2741-4DE0-BD51-4BA671D2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9C9744A5-F301-4C16-9609-BB0435FC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53299151-C013-4296-A23B-7A9F24243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10B003AE-5AEC-4EE6-9251-4CB26778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46B9B948-1C21-4AF2-89F9-9C9B754A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452141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B6371E1-BB79-BF51-866C-88F683A323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Think back in time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096D539-0B43-42F3-47FA-DCC95B0590B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What tools from economics do you think we can apply to the workplace? </a:t>
            </a:r>
          </a:p>
          <a:p xmlns:a="http://schemas.openxmlformats.org/drawingml/2006/main">
            <a:endParaRPr/>
          </a:p>
          <a:p xmlns:a="http://schemas.openxmlformats.org/drawingml/2006/main">
            <a:endParaRPr/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What tools have you learned in other disciplines do you think might apply to the workplace? 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19CC0EC-33D3-45F2-93A7-51E59560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D5BCEC4-E669-4F33-939C-1005EA3F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550B32B-EA2D-4B4D-A96E-66E4EDBC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2179279A-68C2-4ACC-81CC-C00C1B67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22BED5C8-D17E-4E10-AD50-29DBBF06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96E7EE3-F009-4A80-B7F9-03825FA3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A5DFC839-8A88-43C1-ADBC-8BF96D8AF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96520643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7438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FA925F1-B39D-612B-C846-553BB5E300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81050" y="2333625"/>
            <a:ext cx="10001250" cy="20955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525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525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WE NEED A THEORY OF ORGANIZATION</a:t>
            </a:r>
          </a:p>
        </p:txBody>
      </p:sp>
      <p:sp>
        <p:nvSpPr>
          <p:cNvPr id="3" name="section-number">
            <a:extLst xmlns:a="http://schemas.openxmlformats.org/drawingml/2006/main">
              <a:ext uri="{FF2B5EF4-FFF2-40B4-BE49-F238E27FC236}">
                <a16:creationId xmlns:a16="http://schemas.microsoft.com/office/drawing/2014/main" id="{C405F954-71D7-41EA-815B-38D8D9C6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1714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6900" b="1" i="0">
                <a:solidFill>
                  <a:srgbClr val="B7832F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6900" b="1" i="0">
                <a:solidFill>
                  <a:srgbClr val="B7832F"/>
                </a:solidFill>
                <a:latin typeface="Avenir Next Condensed"/>
                <a:ea typeface="Avenir Next Condensed"/>
                <a:cs typeface="Avenir Next Condensed"/>
              </a:rPr>
              <a:t>01</a:t>
            </a:r>
          </a:p>
        </p:txBody>
      </p:sp>
      <p:sp>
        <p:nvSpPr>
          <p:cNvPr id="4" name="section-rule">
            <a:extLst xmlns:a="http://schemas.openxmlformats.org/drawingml/2006/main">
              <a:ext uri="{FF2B5EF4-FFF2-40B4-BE49-F238E27FC236}">
                <a16:creationId xmlns:a16="http://schemas.microsoft.com/office/drawing/2014/main" id="{C95CD67F-8878-48D8-81B2-79FB2F54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57750"/>
            <a:ext cx="6477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31A7C644-BE0D-4593-BE70-6F34A2E9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8B0BDCEA-5F84-4590-8D5C-3C8100611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8D16341E-5C9A-4D43-917C-1272CCB2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5D449C81-223A-4629-A38E-224B1CA0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843A50E6-EF7D-4598-8985-2610069F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841679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 5">
            <a:extLst xmlns:a="http://schemas.openxmlformats.org/drawingml/2006/main">
              <a:ext uri="{FF2B5EF4-FFF2-40B4-BE49-F238E27FC236}">
                <a16:creationId xmlns:a16="http://schemas.microsoft.com/office/drawing/2014/main" id="{02660C91-58F2-C410-1A69-64E006C792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Outline</a:t>
            </a:r>
          </a:p>
        </p:txBody>
      </p:sp>
      <p:sp>
        <p:nvSpPr>
          <p:cNvPr id="7" name="Content Placeholder 6">
            <a:extLst xmlns:a="http://schemas.openxmlformats.org/drawingml/2006/main">
              <a:ext uri="{FF2B5EF4-FFF2-40B4-BE49-F238E27FC236}">
                <a16:creationId xmlns:a16="http://schemas.microsoft.com/office/drawing/2014/main" id="{15B01FE9-5735-9543-2C98-F392D948769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Revise basics of (Neoclassical) economic theory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Identify the problem of the ‘black box’ of production and the market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Assess how different methods of social and economic organization affect economic outcomes. 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Show that 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transactions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, 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transactions costs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, and 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incomplete contracts 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pervade economic analysis—these are all about 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external effects (costs 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and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benefits)</a:t>
            </a:r>
            <a:endParaRPr/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Examine how institutions as ‘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rules of the game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’ affect how people transact</a:t>
            </a:r>
          </a:p>
          <a:p xmlns:a="http://schemas.openxmlformats.org/drawingml/2006/main">
            <a:endParaRPr/>
          </a:p>
        </p:txBody>
      </p:sp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68B4413-9257-468C-8253-BB6020C8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F3BB8A1-64C4-486E-8473-DE9B3F398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  <p:sp>
        <p:nvSpPr>
          <p:cNvPr id="10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4537A7E7-77DC-459E-9FBE-101FB02D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302DE672-B9F1-407C-BD05-EE780FC0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AF09E288-B4D3-4B98-ADDA-179C6668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D30093F0-43B9-4FDD-8B53-D96C835C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116BA862-9DED-4E97-AEEA-F3334E71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6254358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43E478B3-AE5E-9DE8-428C-B9F579D3B2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What do firms do? 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8AF8B176-1735-541C-A06D-05CB57ACE3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Try to remember what “firms” did in intro micro/macro. 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What were the relevant variables? </a:t>
            </a:r>
          </a:p>
          <a:p xmlns:a="http://schemas.openxmlformats.org/drawingml/2006/main">
            <a:pPr algn="l">
              <a:lnSpc>
                <a:spcPct val="114000"/>
              </a:lnSpc>
              <a:buNone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What did they care about? Why? </a:t>
            </a:r>
          </a:p>
        </p:txBody>
      </p:sp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418E9109-45FA-4908-93BB-AC1DAD055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68843FD-C234-4981-BC39-9F482D1A8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  <p:sp>
        <p:nvSpPr>
          <p:cNvPr id="8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1C14C5AB-8D7D-41D0-965B-E376D9FC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DFA8E90-9445-4714-9B49-54B83570F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927DA1A0-3503-46E8-BA95-7CA16DA8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F7C1F298-7758-484F-9671-E28C064B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341741DC-4EE2-4EA3-97EE-42E1C387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162465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BB65505-389C-0C03-8AA8-388EB64969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What do firms do?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3E2786B-784F-FFC4-9BDC-633A2364B70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The owners of firms (aka or “firms”) want to maximize profits 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Firms use inputs (hours of worker effort, material goods and machines) to produce outputs that are sold at market prices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Firms find the quantity and price combination that maximize their profits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Operationally, you were probably taught to find “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MR = MC</a:t>
            </a: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”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In courses using calculus, you find the profit function, impose first order conditions, and find the quantity or price that maximizes profits 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Or you find the quantity that minimizes costs given an output constraint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EDF546D-48BA-432A-85EA-0B379C4CF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B355105-A241-4641-9A82-ADD74496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07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AD249421-DBC9-4B95-B031-298126D3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A696735-9097-47FF-8D18-D2659A6A3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D294A74A-960E-4826-BF09-6B1B00CF2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9B26C4AC-E344-4CEF-AAD8-3BE6099D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BE93B117-2117-42AD-BBB4-6BD47EA7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8046042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EEE8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31FD4AEF-4E68-5889-85E9-3D5FD5785E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15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Why might we say production or “the firm” is a “black box”?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6A97519-A4BF-AD1D-E7E7-51030FB029B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850" y="1809750"/>
            <a:ext cx="5334000" cy="4191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Think back to your economics classes. 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In what ways is production a “black box”? </a:t>
            </a:r>
          </a:p>
        </p:txBody>
      </p:sp>
      <p:pic>
        <p:nvPicPr>
          <p:cNvPr id="18" name="object 3"/>
          <p:cNvPicPr>
            <a:picLocks xmlns:a="http://schemas.openxmlformats.org/drawingml/2006/main" noChangeAspect="1"/>
          </p:cNvPicPr>
          <p:nvPr>
            <p:ph idx="2"/>
          </p:nvPr>
        </p:nvPicPr>
        <p:blipFill>
          <a:blip xmlns:r="http://schemas.openxmlformats.org/officeDocument/2006/relationships" xmlns:a="http://schemas.openxmlformats.org/drawingml/2006/main" r:embed="R97f93603332c46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695450"/>
            <a:ext cx="495300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2FB224D-9AEC-4FBF-82A2-CABDBA911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2E49D20-0E6A-4843-AFFE-7F949917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rPr>
              <a:t>08</a:t>
            </a:r>
          </a:p>
        </p:txBody>
      </p:sp>
      <p:sp>
        <p:nvSpPr>
          <p:cNvPr id="10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10D560DB-2CED-422A-871A-7A55B8FF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A558A89B-0552-4EC4-92F3-7766E5CF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CB3038B9-6990-4A33-9E57-3A46A76A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FE03519C-B711-489F-8B93-848A81E1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C5D1C1F7-7EE3-4FAD-B2C9-A3E37A60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828691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31FD4AEF-4E68-5889-85E9-3D5FD5785E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15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Why might we say production or “the firm” is a “black box”?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56A97519-A4BF-AD1D-E7E7-51030FB029B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850" y="1809750"/>
            <a:ext cx="5334000" cy="4191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When we use a production function, we assume that the inputs somehow translate into output, some quantity, x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There’s no hierarchy, no interaction, no employee-manager relationship just...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… x = f(k, l)</a:t>
            </a:r>
          </a:p>
          <a:p xmlns:a="http://schemas.openxmlformats.org/drawingml/2006/main">
            <a:pPr marL="0" indent="0">
              <a:buNone/>
            </a:pPr>
            <a:endParaRPr/>
          </a:p>
          <a:p xmlns:a="http://schemas.openxmlformats.org/drawingml/2006/main">
            <a:endParaRPr/>
          </a:p>
        </p:txBody>
      </p:sp>
      <p:pic>
        <p:nvPicPr>
          <p:cNvPr id="18" name="object 3"/>
          <p:cNvPicPr>
            <a:picLocks xmlns:a="http://schemas.openxmlformats.org/drawingml/2006/main" noChangeAspect="1"/>
          </p:cNvPicPr>
          <p:nvPr>
            <p:ph idx="2"/>
          </p:nvPr>
        </p:nvPicPr>
        <p:blipFill>
          <a:blip xmlns:r="http://schemas.openxmlformats.org/officeDocument/2006/relationships" xmlns:a="http://schemas.openxmlformats.org/drawingml/2006/main" r:embed="R3d06b63af1d14fa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6572250" y="1695450"/>
            <a:ext cx="495300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8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2FA23BC-EE24-4E4E-A372-1C2A277B0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CB6D35F-3CFC-4443-963A-5EFBA680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09</a:t>
            </a:r>
          </a:p>
        </p:txBody>
      </p:sp>
      <p:sp>
        <p:nvSpPr>
          <p:cNvPr id="10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57835C0C-6B79-4D33-AA99-5F59D01F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6A35A288-E781-4F1C-8EAB-B75233C2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4EEA26FF-3DDB-4259-AE3E-D550FF00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BDF17920-20A4-4C8A-8915-4599E905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CE2C8B6F-E2A5-4D56-AC78-6E95C4C69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2762235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4C82518-E7DF-03A2-0DFC-2466654364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Issues with the black box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5F29F5E-0346-8619-EF18-270C9728A7B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Assumes “complete contracts”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Assumes organization doesn’t matter (in a world of complete contracts and perfect competition, it doesn’t). 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But in the real world…</a:t>
            </a:r>
          </a:p>
          <a:p xmlns:a="http://schemas.openxmlformats.org/drawingml/2006/main">
            <a:pPr marL="0" indent="0">
              <a:buNone/>
            </a:pPr>
            <a:endParaRPr/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BB37FB1-6521-4C4B-9B08-5772E445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844DC66-CA31-48D8-A0E6-CC0B1958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10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0DD5797E-FC05-4EEA-BFE2-A5E6304F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324E604D-CD42-469B-A1A9-800CC7FF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DF62C9ED-9DAF-4930-B642-4434AA005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EA11FC5-A374-4853-B723-D7F83797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AE84EC23-3879-4EB3-AB0F-6E7999D2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3178775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03C7539-5492-83BA-A791-690C1938ED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Do organization and structure matter?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E0A1DE5-5DAB-BBCE-F851-EBEBD53AC78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Organization structure affects…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performance</a:t>
            </a:r>
            <a:r>
              <a:rPr sz="2250" b="0" i="0" spc="-8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and</a:t>
            </a:r>
            <a:r>
              <a:rPr sz="2250" b="0" i="0" spc="-9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250" b="0" i="0" spc="-1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profit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motivation</a:t>
            </a:r>
            <a:r>
              <a:rPr sz="2250" b="0" i="0" spc="-65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and</a:t>
            </a:r>
            <a:r>
              <a:rPr sz="2250" b="0" i="0" spc="-75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250" b="0" i="0" spc="-1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incentives</a:t>
            </a:r>
            <a:endParaRPr b="1" i="1" spc="-10">
              <a:latin typeface="Palatino Linotype"/>
              <a:ea typeface="Palatino Linotype"/>
              <a:cs typeface="Palatino Linotype"/>
            </a:endParaRP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planning</a:t>
            </a:r>
            <a:r>
              <a:rPr sz="2250" b="0" i="0" spc="-45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or</a:t>
            </a:r>
            <a:r>
              <a:rPr sz="2250" b="0" i="0" spc="-4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</a:t>
            </a:r>
            <a:r>
              <a:rPr sz="2250" b="0" i="0" spc="-1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decentralization</a:t>
            </a:r>
          </a:p>
          <a:p xmlns:a="http://schemas.openxmlformats.org/drawingml/2006/main">
            <a:endParaRPr b="1" i="1" spc="-10">
              <a:latin typeface="Palatino Linotype"/>
              <a:ea typeface="Palatino Linotype"/>
              <a:cs typeface="Palatino Linotype"/>
            </a:endParaRP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 spc="-1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Can you think of examples of any of these?</a:t>
            </a:r>
          </a:p>
          <a:p xmlns:a="http://schemas.openxmlformats.org/drawingml/2006/main">
            <a:pPr marL="44" indent="-28" algn="l">
              <a:lnSpc>
                <a:spcPct val="114000"/>
              </a:lnSpc>
              <a:spcAft>
                <a:spcPts val="8"/>
              </a:spcAft>
              <a:buChar char="•"/>
              <a:defRPr sz="225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250" b="0" i="0" spc="-1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Why do you think they are important?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FBB3C9C-C9B5-4268-A7E8-BE54E0E1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OPEN THE BLACK BOX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779D56-D3AA-4629-8547-14A6D354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11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1C53E23-F0A3-4109-872D-88799DA3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2177378F-3A63-4B3E-9FA1-7B433C58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F72FE8E2-696F-4AF1-9DDE-0CDDF5EF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6B66E335-1314-4748-8468-0F293D28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16B335F2-FF81-46A9-B5C0-1B0E6332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15427574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E8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03A39C3-CF54-17C5-FC7F-34A4AE2189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Henry Ford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87C4E8E-4B8F-7FA4-7C03-ECA8AE0F55C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5772150" y="1809750"/>
            <a:ext cx="5429250" cy="4191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5 Jan 1914, Henry Ford implemented the $5 day</a:t>
            </a:r>
          </a:p>
          <a:p xmlns:a="http://schemas.openxmlformats.org/drawingml/2006/main">
            <a:pPr marL="44" lvl="1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Significant increase in pay</a:t>
            </a:r>
          </a:p>
          <a:p xmlns:a="http://schemas.openxmlformats.org/drawingml/2006/main">
            <a:pPr marL="44" lvl="1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Shortened the work-day to 8 hours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Several hundred workers wanted jobs at Ford, and thousands more tried to get jobs afterwards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The year after the announcement, employment had grown by one-third, and the number quitting had fallen to one-tenth of its earlier level. 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  Only 27 workers had been fired.</a:t>
            </a:r>
          </a:p>
        </p:txBody>
      </p:sp>
      <p:sp>
        <p:nvSpPr>
          <p:cNvPr id="12" name="object 3">
            <a:extLst xmlns:a="http://schemas.openxmlformats.org/drawingml/2006/main">
              <a:ext uri="{FF2B5EF4-FFF2-40B4-BE49-F238E27FC236}">
                <a16:creationId xmlns:a16="http://schemas.microsoft.com/office/drawing/2014/main" id="{8BD3455A-B441-6609-AD29-5860508A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093535" y="1870723"/>
            <a:ext cx="3689985" cy="32601"/>
          </a:xfrm>
          <a:custGeom xmlns:a="http://schemas.openxmlformats.org/drawingml/2006/main">
            <a:rect l="l" t="t" r="r" b="b"/>
            <a:pathLst>
              <a:path w="5689600" h="51435">
                <a:moveTo>
                  <a:pt x="0" y="0"/>
                </a:moveTo>
                <a:lnTo>
                  <a:pt x="5689600" y="126"/>
                </a:lnTo>
              </a:path>
              <a:path w="5689600" h="51435">
                <a:moveTo>
                  <a:pt x="0" y="50800"/>
                </a:moveTo>
                <a:lnTo>
                  <a:pt x="5689600" y="50926"/>
                </a:lnTo>
              </a:path>
            </a:pathLst>
          </a:cu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25" name="object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b3221f9854c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514350" y="1619250"/>
            <a:ext cx="4762500" cy="4762500"/>
          </a:xfrm>
          <a:prstGeom xmlns:a="http://schemas.openxmlformats.org/drawingml/2006/main" prst="roundRect">
            <a:avLst>
              <a:gd name="adj" fmla="val 1600"/>
            </a:avLst>
          </a:prstGeom>
        </p:spPr>
      </p:pic>
      <p:sp>
        <p:nvSpPr>
          <p:cNvPr id="1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69683B9-5404-4429-A297-CBE5B9C9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ORGANIZATION CHANGES OUTCOMES</a:t>
            </a:r>
          </a:p>
        </p:txBody>
      </p:sp>
      <p:sp>
        <p:nvSpPr>
          <p:cNvPr id="1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FD2D3B2-8FF5-4300-A056-8EF9B869B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rPr>
              <a:t>12</a:t>
            </a:r>
          </a:p>
        </p:txBody>
      </p:sp>
      <p:sp>
        <p:nvSpPr>
          <p:cNvPr id="1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4C75BC64-48C4-4D7E-9D00-AFC033F9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56A857F6-CA44-4AFA-B06B-A3268EF8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BF7A339E-361F-4EB1-A11A-A48F4920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BDC5A1C6-DAFB-4A3E-BEDD-4339DF51E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63EDA2E3-8CAF-4A8F-894C-217BD9ED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619333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8F4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E51ED00-7B75-2C33-95D8-BBF5ABEA02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14350" y="666750"/>
            <a:ext cx="10858500" cy="8572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3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3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Working time fell as industrial organization changed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097A7AC-FBB3-3C42-E8A2-67FB9F6F4A5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533400" y="1828800"/>
            <a:ext cx="3257550" cy="3810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Across five industrial economies, annual hours per worker fell sharply over the long run.
Ford’s eight-hour day belongs to a broader transformation in how firms organized work.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432d18f47481e"/>
          <a:stretch xmlns:a="http://schemas.openxmlformats.org/drawingml/2006/main"/>
        </p:blipFill>
        <p:spPr>
          <a:xfrm xmlns:a="http://schemas.openxmlformats.org/drawingml/2006/main">
            <a:off x="4310063" y="1466850"/>
            <a:ext cx="7286625" cy="5143500"/>
          </a:xfrm>
          <a:prstGeom xmlns:a="http://schemas.openxmlformats.org/drawingml/2006/main" prst="rect">
            <a:avLst/>
          </a:prstGeom>
        </p:spPr>
      </p:pic>
      <p:sp>
        <p:nvSpPr>
          <p:cNvPr id="6" name="data-kicker">
            <a:extLst xmlns:a="http://schemas.openxmlformats.org/drawingml/2006/main">
              <a:ext uri="{FF2B5EF4-FFF2-40B4-BE49-F238E27FC236}">
                <a16:creationId xmlns:a16="http://schemas.microsoft.com/office/drawing/2014/main" id="{A3AD6A04-25CD-4FDA-A547-890CDD49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EVIDENCE / OUR WORLD IN DATA</a:t>
            </a:r>
          </a:p>
        </p:txBody>
      </p:sp>
      <p:sp>
        <p:nvSpPr>
          <p:cNvPr id="7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9A9305C6-2355-4442-8C1D-86A6B9A58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9A27A09E-D11A-48DC-9C24-3D4072D5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56EF44FB-4CE7-4F17-B9E9-39F36A11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AAA2F015-2528-49F6-BDAB-42E1E60A5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46581282-93B4-459E-945A-4DD65E9E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03424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E51ED00-7B75-2C33-95D8-BBF5ABEA02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Toyota and Japanese re-industrialization</a:t>
            </a:r>
          </a:p>
        </p:txBody>
      </p:sp>
      <p:pic>
        <p:nvPicPr>
          <p:cNvPr id="15" name="Content Placeholder 4"/>
          <p:cNvPicPr>
            <a:picLocks xmlns:a="http://schemas.openxmlformats.org/drawingml/2006/main" noChangeAspect="1"/>
          </p:cNvPicPr>
          <p:nvPr>
            <p:ph idx="1"/>
          </p:nvPr>
        </p:nvPicPr>
        <p:blipFill>
          <a:blip xmlns:r="http://schemas.openxmlformats.org/officeDocument/2006/relationships" xmlns:a="http://schemas.openxmlformats.org/drawingml/2006/main" r:embed="R1de9440091704f2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19250"/>
            <a:ext cx="4762500" cy="4762500"/>
          </a:xfrm>
          <a:prstGeom xmlns:a="http://schemas.openxmlformats.org/drawingml/2006/main" prst="roundRect">
            <a:avLst>
              <a:gd name="adj" fmla="val 1600"/>
            </a:avLst>
          </a:prstGeom>
        </p:spPr>
      </p:pic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097A7AC-FBB3-3C42-E8A2-67FB9F6F4A5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5772150" y="1809750"/>
            <a:ext cx="5429250" cy="4191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Though Japan had begun to industrialize in the C19th, after WWII it needed to replace its industrial capacity 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Japanese companies also wanted to modernize and produce American-style goods, like cars 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7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Toyota was one of the companies that wanted to replicate what Ford did. </a:t>
            </a:r>
          </a:p>
        </p:txBody>
      </p:sp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F079D5B3-B4CE-40F6-BADF-E035D715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ORGANIZATION CHANGES OUTCOMES</a:t>
            </a:r>
          </a:p>
        </p:txBody>
      </p:sp>
      <p:sp>
        <p:nvSpPr>
          <p:cNvPr id="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4D60115-422D-41EC-BD66-87369F7C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14</a:t>
            </a:r>
          </a:p>
        </p:txBody>
      </p:sp>
      <p:sp>
        <p:nvSpPr>
          <p:cNvPr id="8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7074EE39-F11C-450E-9D9F-550A8D94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E73C187-C336-4262-85A6-9805A6E6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F048AF81-D61C-4B15-9554-915E333A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CF4BAFF9-F91E-4364-B79D-02E35349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246020FF-E7EB-4962-9C86-E6816FDE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034241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4CBBF98-55CE-06DC-5086-CF1F3807F7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Toyota’s problem and solution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BB27FD2B-21B1-740D-E44F-546C68E7416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850" y="1809750"/>
            <a:ext cx="5334000" cy="4191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The owners toured the US. 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Toyota couldn’t match the supply mechanisms of Ford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They innovated in organization </a:t>
            </a:r>
          </a:p>
          <a:p xmlns:a="http://schemas.openxmlformats.org/drawingml/2006/main">
            <a:pPr marL="44" indent="-28" algn="l">
              <a:lnSpc>
                <a:spcPct val="112000"/>
              </a:lnSpc>
              <a:spcAft>
                <a:spcPts val="8"/>
              </a:spcAft>
              <a:buChar char="•"/>
              <a:def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 Adopted the </a:t>
            </a: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kanban</a:t>
            </a:r>
            <a:r>
              <a:rPr sz="2025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(or ”signboard”) and “Just-in-time” (JIT) system</a:t>
            </a:r>
          </a:p>
          <a:p xmlns:a="http://schemas.openxmlformats.org/drawingml/2006/main">
            <a:pPr marL="0" indent="0">
              <a:buNone/>
            </a:pPr>
            <a:endParaRPr/>
          </a:p>
        </p:txBody>
      </p:sp>
      <p:pic>
        <p:nvPicPr>
          <p:cNvPr id="15" name="Content Placeholder 4"/>
          <p:cNvPicPr>
            <a:picLocks xmlns:a="http://schemas.openxmlformats.org/drawingml/2006/main" noChangeAspect="1"/>
          </p:cNvPicPr>
          <p:nvPr>
            <p:ph idx="2"/>
          </p:nvPr>
        </p:nvPicPr>
        <p:blipFill>
          <a:blip xmlns:r="http://schemas.openxmlformats.org/officeDocument/2006/relationships" xmlns:a="http://schemas.openxmlformats.org/drawingml/2006/main" r:embed="Rb312918990df468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695450"/>
            <a:ext cx="495300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BC9DDE6A-F0BE-4F31-9A79-4D2BAEF9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ORGANIZATION CHANGES OUTCOMES</a:t>
            </a:r>
          </a:p>
        </p:txBody>
      </p:sp>
      <p:sp>
        <p:nvSpPr>
          <p:cNvPr id="6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2B00E55-ACCE-4CA4-8050-6170A6E1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15</a:t>
            </a:r>
          </a:p>
        </p:txBody>
      </p:sp>
      <p:sp>
        <p:nvSpPr>
          <p:cNvPr id="7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EF7183F-7E35-47F1-9988-6D79AC7DF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1454DBB6-8AB1-45DB-9D82-BC0B2592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C8EF5723-E2CD-4EAB-B8B5-A85F7A5F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C675973-A7F2-4F58-A4B3-FC60236E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14E9EBC9-5CE3-43FF-9FFA-FC9F2D181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66442779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EE8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 4">
            <a:extLst xmlns:a="http://schemas.openxmlformats.org/drawingml/2006/main">
              <a:ext uri="{FF2B5EF4-FFF2-40B4-BE49-F238E27FC236}">
                <a16:creationId xmlns:a16="http://schemas.microsoft.com/office/drawing/2014/main" id="{7BF0740B-B366-94BB-9CFE-62BA650D3E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15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A worker at Toyota showing the </a:t>
            </a:r>
            <a:r>
              <a:rPr sz="315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kanban </a:t>
            </a:r>
            <a:r>
              <a:rPr sz="315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system in operation</a:t>
            </a:r>
          </a:p>
        </p:txBody>
      </p:sp>
      <p:pic>
        <p:nvPicPr>
          <p:cNvPr id="16" name="Content Placeholder 6"/>
          <p:cNvPicPr>
            <a:picLocks xmlns:a="http://schemas.openxmlformats.org/drawingml/2006/main" noChangeAspect="1"/>
          </p:cNvPicPr>
          <p:nvPr>
            <p:ph idx="1"/>
          </p:nvPr>
        </p:nvPicPr>
        <p:blipFill>
          <a:blip xmlns:r="http://schemas.openxmlformats.org/officeDocument/2006/relationships" xmlns:a="http://schemas.openxmlformats.org/drawingml/2006/main" r:embed="Ra7041719ed1e47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09750" y="1714500"/>
            <a:ext cx="857250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356E1F3-AD67-476E-8B6E-A7D30A24E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ORGANIZATION CHANGES OUTCOMES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50450A1-CDCF-4DE9-B6EE-3A434721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rPr>
              <a:t>16</a:t>
            </a:r>
          </a:p>
        </p:txBody>
      </p:sp>
      <p:sp>
        <p:nvSpPr>
          <p:cNvPr id="9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A4CC31A0-7430-4543-81AA-2D32EB72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4A30A82A-6FFA-400E-BCF8-21E37865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6AD4FD84-09B2-4140-B41A-C6A75690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95310616-5D21-4F4B-86EB-317508906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9079BE84-8231-44D0-B6F5-2952BCC4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3045977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8F4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E51ED00-7B75-2C33-95D8-BBF5ABEA02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14350" y="666750"/>
            <a:ext cx="10858500" cy="8572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3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3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Productivity depends on more than hours worked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097A7AC-FBB3-3C42-E8A2-67FB9F6F4A5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533400" y="1828800"/>
            <a:ext cx="3257550" cy="3810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Output per hour rose across these economies, with different paths and speeds.
Technology matters. So do management, coordination, skills, and institutions.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87ba3739c4093"/>
          <a:stretch xmlns:a="http://schemas.openxmlformats.org/drawingml/2006/main"/>
        </p:blipFill>
        <p:spPr>
          <a:xfrm xmlns:a="http://schemas.openxmlformats.org/drawingml/2006/main">
            <a:off x="4310063" y="1466850"/>
            <a:ext cx="7286625" cy="5143500"/>
          </a:xfrm>
          <a:prstGeom xmlns:a="http://schemas.openxmlformats.org/drawingml/2006/main" prst="rect">
            <a:avLst/>
          </a:prstGeom>
        </p:spPr>
      </p:pic>
      <p:sp>
        <p:nvSpPr>
          <p:cNvPr id="6" name="data-kicker">
            <a:extLst xmlns:a="http://schemas.openxmlformats.org/drawingml/2006/main">
              <a:ext uri="{FF2B5EF4-FFF2-40B4-BE49-F238E27FC236}">
                <a16:creationId xmlns:a16="http://schemas.microsoft.com/office/drawing/2014/main" id="{A9110FCE-2BA9-4CF9-AC15-F051F002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EVIDENCE / OUR WORLD IN DATA</a:t>
            </a:r>
          </a:p>
        </p:txBody>
      </p:sp>
      <p:sp>
        <p:nvSpPr>
          <p:cNvPr id="7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6E1DC51-EA76-4469-9686-D14C5364F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B08AAFF0-2128-4D96-9312-0F080273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CB79937D-4F7F-4EA0-A7C4-191C0DB8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BDB2C36F-C504-4D4F-B8AA-150477B0B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FF3D773D-79EE-4421-B929-B5BF9D37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034241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6179058-388C-B787-7CA5-381F9363903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Communism and Capitalism? </a:t>
            </a:r>
          </a:p>
        </p:txBody>
      </p:sp>
      <p:pic>
        <p:nvPicPr>
          <p:cNvPr id="19" name="object 2"/>
          <p:cNvPicPr>
            <a:picLocks xmlns:a="http://schemas.openxmlformats.org/drawingml/2006/main" noChangeAspect="1"/>
          </p:cNvPicPr>
          <p:nvPr>
            <p:ph idx="1"/>
          </p:nvPr>
        </p:nvPicPr>
        <p:blipFill>
          <a:blip xmlns:r="http://schemas.openxmlformats.org/officeDocument/2006/relationships" xmlns:a="http://schemas.openxmlformats.org/drawingml/2006/main" r:embed="Red4cc4b98fe247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81375" y="1771650"/>
            <a:ext cx="542925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971F2BCF-4798-2179-49A0-C8CD4379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314450"/>
            <a:ext cx="533400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0" i="1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800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Different systems of economic organization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6F960DD3-8828-170C-E3E5-DB832063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6324600"/>
            <a:ext cx="4000500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425" b="0" i="0">
                <a:solidFill>
                  <a:srgbClr val="F8F4E9"/>
                </a:solidFill>
                <a:latin typeface="Avenir Next"/>
                <a:ea typeface="Avenir Next"/>
                <a:cs typeface="Avenir Next"/>
              </a:defRPr>
            </a:pPr>
            <a:r>
              <a:rPr sz="1425" b="0" i="0">
                <a:solidFill>
                  <a:srgbClr val="F8F4E9"/>
                </a:solidFill>
                <a:latin typeface="Avenir Next"/>
                <a:ea typeface="Avenir Next"/>
                <a:cs typeface="Avenir Next"/>
              </a:rPr>
              <a:t>Who are these two people?</a:t>
            </a:r>
          </a:p>
        </p:txBody>
      </p:sp>
      <p:sp>
        <p:nvSpPr>
          <p:cNvPr id="10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9B377E0-C373-4AF8-BDC0-46AC177F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MOTIVATION + COORDINATION</a:t>
            </a:r>
          </a:p>
        </p:txBody>
      </p:sp>
      <p:sp>
        <p:nvSpPr>
          <p:cNvPr id="11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39D2687-FA27-484B-B5EA-0E76B2C98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18</a:t>
            </a:r>
          </a:p>
        </p:txBody>
      </p:sp>
      <p:sp>
        <p:nvSpPr>
          <p:cNvPr id="12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5B5DEF32-96FB-44EA-BE40-892317AD8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6A5E872-1398-468D-8E2B-ADEFD8ECC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902CCAB5-FDBC-40D1-A826-AB108CDF9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543BD9C-2720-469D-B471-EE566552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89DA6558-3D41-4191-9020-FE78973E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79873363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225FB72-A56D-8517-363D-D34EF95C6F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Economic systems allocate authority differently</a:t>
            </a:r>
          </a:p>
        </p:txBody>
      </p:sp>
      <p:sp>
        <p:nvSpPr>
          <p:cNvPr id="5" name="Content Placeholder 4">
            <a:extLst xmlns:a="http://schemas.openxmlformats.org/drawingml/2006/main">
              <a:ext uri="{FF2B5EF4-FFF2-40B4-BE49-F238E27FC236}">
                <a16:creationId xmlns:a16="http://schemas.microsoft.com/office/drawing/2014/main" id="{277DEB51-13C9-097B-53B5-1CBC652179A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Central planning moves information and major production decisions toward the state.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Markets distribute many decisions among owners, workers, and firms.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Both systems must coordinate specialized activity and motivate people to carry out the plan.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Outcomes depend on property rights, information flows, incentives, and enforcement—not labels alone.</a:t>
            </a:r>
          </a:p>
        </p:txBody>
      </p:sp>
      <p:sp>
        <p:nvSpPr>
          <p:cNvPr id="6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85A6895-A9AB-4FCF-ABAF-F66A4BA1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MOTIVATION + COORDINATION</a:t>
            </a:r>
          </a:p>
        </p:txBody>
      </p:sp>
      <p:sp>
        <p:nvSpPr>
          <p:cNvPr id="7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E2C57D7-042E-4088-8501-CD5F6A9E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19</a:t>
            </a:r>
          </a:p>
        </p:txBody>
      </p:sp>
      <p:sp>
        <p:nvSpPr>
          <p:cNvPr id="8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F726F40-287E-401A-8BE2-3934363B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CB159E22-7E9F-4B41-8E91-EEDB1891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BDF6F1F8-DDF6-4051-AFDF-C6475AC7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764F5A1-7867-47A6-BF15-7BB9A39B2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6E98B830-D3EE-4131-ACE8-4D28A293D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7313759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9C271665-6A4E-8E33-7B0A-46E2F6A6E6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The ratchet effect rewards concealment</a:t>
            </a:r>
          </a:p>
        </p:txBody>
      </p:sp>
      <p:sp>
        <p:nvSpPr>
          <p:cNvPr id="5" name="Content Placeholder 4">
            <a:extLst xmlns:a="http://schemas.openxmlformats.org/drawingml/2006/main">
              <a:ext uri="{FF2B5EF4-FFF2-40B4-BE49-F238E27FC236}">
                <a16:creationId xmlns:a16="http://schemas.microsoft.com/office/drawing/2014/main" id="{685B6146-2042-01F3-1E1D-738074F7C18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850" y="1809750"/>
            <a:ext cx="5334000" cy="4191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Planners set output targets with incomplete knowledge of factory capacity.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Exceeding today’s target raises tomorrow’s target.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Managers respond by holding back effort, hoarding inputs, and understating capability.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Distorted incentives generate distorted information—and weaken coordination.</a:t>
            </a:r>
          </a:p>
        </p:txBody>
      </p:sp>
      <p:pic>
        <p:nvPicPr>
          <p:cNvPr id="17" name="object 3"/>
          <p:cNvPicPr>
            <a:picLocks xmlns:a="http://schemas.openxmlformats.org/drawingml/2006/main" noChangeAspect="1"/>
          </p:cNvPicPr>
          <p:nvPr>
            <p:ph idx="2"/>
          </p:nvPr>
        </p:nvPicPr>
        <p:blipFill>
          <a:blip xmlns:r="http://schemas.openxmlformats.org/officeDocument/2006/relationships" xmlns:a="http://schemas.openxmlformats.org/drawingml/2006/main" r:embed="R02ba379099d94a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695450"/>
            <a:ext cx="495300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7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6876990-6EBF-4FC7-B5D9-559E694D5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MOTIVATION + COORDINATION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0F0353D-FEB4-4BB8-A3CA-7E2C656C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20</a:t>
            </a:r>
          </a:p>
        </p:txBody>
      </p:sp>
      <p:sp>
        <p:nvSpPr>
          <p:cNvPr id="9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34F13510-49C1-4756-A66F-8596CF3F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81D9A34F-6C23-4919-A7DF-24153AD9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426C7061-0D52-4BDD-B486-1E6820B0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D08E400-5327-411E-A4CF-9F035C2D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F6F46A9E-9885-4F65-A214-728013EB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69430144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EEE8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useBgFill="1"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D1D34770-47A8-402C-AF23-2B653F2D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" y="0"/>
            <a:ext cx="1218895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8DA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43AFC5F-78E5-517B-25A2-DC802627F0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vert="horz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Every organization must coordinate and motivate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C93BCE0-A84A-4FFE-904A-99C288E02C0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704850" y="1809750"/>
            <a:ext cx="5334000" cy="4191000"/>
          </a:xfrm>
        </p:spPr>
        <p:txBody>
          <a:bodyPr xmlns:a="http://schemas.openxmlformats.org/drawingml/2006/main" vert="horz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Coordination creates a coherent plan from specialized actions and dispersed information.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Motivation induces people to follow the plan and honor commitments.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Organizations combine prices, authority, routines, incentives, and norms in different ways.</a:t>
            </a:r>
          </a:p>
        </p:txBody>
      </p:sp>
      <p:pic>
        <p:nvPicPr>
          <p:cNvPr id="23" name="object 3"/>
          <p:cNvPicPr>
            <a:picLocks xmlns:a="http://schemas.openxmlformats.org/drawingml/2006/main" noChangeAspect="1"/>
          </p:cNvPicPr>
          <p:nvPr>
            <p:ph idx="2"/>
          </p:nvPr>
        </p:nvPicPr>
        <p:blipFill>
          <a:blip xmlns:r="http://schemas.openxmlformats.org/officeDocument/2006/relationships" xmlns:a="http://schemas.openxmlformats.org/drawingml/2006/main" r:embed="R6a7802b307dd4883"/>
          <a:srcRect xmlns:a="http://schemas.openxmlformats.org/drawingml/2006/main" l="0" t="0" r="3" b="8357"/>
          <a:stretch xmlns:a="http://schemas.openxmlformats.org/drawingml/2006/main"/>
        </p:blipFill>
        <p:spPr>
          <a:xfrm xmlns:a="http://schemas.openxmlformats.org/drawingml/2006/main">
            <a:off x="6572250" y="1695450"/>
            <a:ext cx="4953000" cy="4476750"/>
          </a:xfrm>
          <a:prstGeom xmlns:a="http://schemas.openxmlformats.org/drawingml/2006/main" prst="roundRect">
            <a:avLst>
              <a:gd name="adj" fmla="val 1702"/>
            </a:avLst>
          </a:prstGeom>
        </p:spPr>
      </p:pic>
      <p:sp>
        <p:nvSpPr>
          <p:cNvPr id="12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0D91FCE-C55F-4817-98A2-708D6349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MOTIVATION + COORDINATION</a:t>
            </a:r>
          </a:p>
        </p:txBody>
      </p:sp>
      <p:sp>
        <p:nvSpPr>
          <p:cNvPr id="1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492BE93-3FFE-4595-9840-FAB03618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rPr>
              <a:t>21</a:t>
            </a:r>
          </a:p>
        </p:txBody>
      </p:sp>
      <p:sp>
        <p:nvSpPr>
          <p:cNvPr id="14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4601F007-A0E6-4052-BC33-4B682322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A34636D0-D0B7-4E1F-8E0F-4404C6E5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EA6EBD55-220A-4EA0-9843-951AEE6C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1F4AD942-60E4-4D25-8C2F-062AD54A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AF150736-B7D4-4FCA-8532-21CE74279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36116763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B324AF2-8F19-99C6-FF0D-E42C40749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Organizational choices work as a system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569DA4E-1A81-BB90-522B-158E3B0A9F9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Put decision authority near the people with relevant information.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Align incentives with the initiative that delegation requires.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Build accounting and communication systems that make performance visible.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Fit the structure to strategy and production technology.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Toyota’s low inventories worked because reliability, supplier coordination, flexible equipment, and rapid problem-solving reinforced one another.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61E223B-5AAE-448E-96C4-58256258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MOTIVATION + COORDINATION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65D4A54-98EC-4699-9A74-8377B2B5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22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5353C345-906D-4295-9F31-88B61D30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451190C9-16EF-49AE-9483-66292E5D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E9D6EB8B-9EC0-483A-90F3-1B406FDF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78F132E7-C704-4389-BB47-413D7423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BD6B8185-F153-41D3-8902-BC7EDD00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26763184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useBgFill="1">
        <p:nvSpPr>
          <p:cNvPr id="1031" name="Rectangle 1030">
            <a:extLst xmlns:a="http://schemas.openxmlformats.org/drawingml/2006/main">
              <a:ext uri="{FF2B5EF4-FFF2-40B4-BE49-F238E27FC236}">
                <a16:creationId xmlns:a16="http://schemas.microsoft.com/office/drawing/2014/main" id="{45D37F4E-DDB4-456B-97E0-9937730A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88952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" name="Title 3">
            <a:extLst xmlns:a="http://schemas.openxmlformats.org/drawingml/2006/main">
              <a:ext uri="{FF2B5EF4-FFF2-40B4-BE49-F238E27FC236}">
                <a16:creationId xmlns:a16="http://schemas.microsoft.com/office/drawing/2014/main" id="{7A978160-7B11-A559-C983-ADC4D994C0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vert="horz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Firms replace some prices with authority</a:t>
            </a:r>
          </a:p>
        </p:txBody>
      </p:sp>
      <p:sp>
        <p:nvSpPr>
          <p:cNvPr id="1033" name="sketchy line">
            <a:extLst xmlns:a="http://schemas.openxmlformats.org/drawingml/2006/main">
              <a:ext uri="{FF2B5EF4-FFF2-40B4-BE49-F238E27FC236}">
                <a16:creationId xmlns:a16="http://schemas.microsoft.com/office/drawing/2014/main" id="{B2DD41CD-8F47-4F56-AD12-4E2FF7696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2493" y="1681544"/>
            <a:ext cx="10972800" cy="18288"/>
          </a:xfrm>
          <a:custGeom xmlns:a="http://schemas.openxmlformats.org/drawingml/2006/main"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rect l="l" t="t" r="r" b="b"/>
            <a:pathLst>
              <a:path w="10972800" h="18288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AC0323A2-A08A-B8F7-774A-F628254962F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85800" y="1790700"/>
            <a:ext cx="7096125" cy="4381500"/>
          </a:xfrm>
        </p:spPr>
        <p:txBody>
          <a:bodyPr xmlns:a="http://schemas.openxmlformats.org/drawingml/2006/main" vert="horz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09000"/>
              </a:lnSpc>
              <a:buNone/>
              <a:def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“As D. H. Robertson points out, we find “islands of conscious power in this ocean of unconscious co-operation like lumps of butter coagulating in a pail of buttermilk.”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  <a:hlinkClick xmlns:r="http://schemas.openxmlformats.org/officeDocument/2006/relationships" r:id="R4cf173a2430a4f5c"/>
              </a:rPr>
              <a:t>1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 But in view of the fact that it is usually argued that co-ordination will be done by the price mechanism, why is such 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organisation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necessary? Why are there these “islands of conscious power”? Outside the firm, price movements direct production, which is 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co-ordinated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 through a series of exchange transactions on the market. Within a firm, these market transactions are eliminated and in place of the complicated market structure with exchange transactions is substituted the entrepreneur-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co-ordinator</a:t>
            </a: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, who directs production.”</a:t>
            </a:r>
          </a:p>
          <a:p xmlns:a="http://schemas.openxmlformats.org/drawingml/2006/main">
            <a:pPr marL="0" algn="l">
              <a:lnSpc>
                <a:spcPct val="109000"/>
              </a:lnSpc>
              <a:buNone/>
              <a:def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1425" b="0" i="1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>Ronald Coase, 1937, The Nature of the Firm</a:t>
            </a:r>
          </a:p>
        </p:txBody>
      </p:sp>
      <p:pic>
        <p:nvPicPr>
          <p:cNvPr id="1047" name="Picture 2"/>
          <p:cNvPicPr>
            <a:picLocks xmlns:a="http://schemas.openxmlformats.org/drawingml/2006/main" noChangeAspect="1"/>
          </p:cNvPicPr>
          <p:nvPr>
            <p:ph idx="1"/>
          </p:nvPr>
        </p:nvPicPr>
        <p:blipFill>
          <a:blip xmlns:r="http://schemas.openxmlformats.org/officeDocument/2006/relationships" xmlns:a="http://schemas.openxmlformats.org/drawingml/2006/main" r:embed="R570b4c972c334502"/>
          <a:srcRect xmlns:a="http://schemas.openxmlformats.org/drawingml/2006/main" l="27942" t="0" r="17944" b="2"/>
          <a:stretch xmlns:a="http://schemas.openxmlformats.org/drawingml/2006/main"/>
        </p:blipFill>
        <p:spPr>
          <a:xfrm xmlns:a="http://schemas.openxmlformats.org/drawingml/2006/main">
            <a:off x="8286750" y="2190750"/>
            <a:ext cx="2857500" cy="3286125"/>
          </a:xfrm>
          <a:prstGeom xmlns:a="http://schemas.openxmlformats.org/drawingml/2006/main" prst="roundRect">
            <a:avLst>
              <a:gd name="adj" fmla="val 2667"/>
            </a:avLst>
          </a:prstGeom>
        </p:spPr>
      </p:pic>
      <p:sp>
        <p:nvSpPr>
          <p:cNvPr id="1035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0C138149-BB65-4417-9E78-AA007A021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MOTIVATION + COORDINATION</a:t>
            </a:r>
          </a:p>
        </p:txBody>
      </p:sp>
      <p:sp>
        <p:nvSpPr>
          <p:cNvPr id="1036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5908BCE-750A-43EE-AFA3-0D75D675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23</a:t>
            </a:r>
          </a:p>
        </p:txBody>
      </p:sp>
      <p:sp>
        <p:nvSpPr>
          <p:cNvPr id="1037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4E40A6E9-648C-4FD1-B538-B71F7DF8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8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1C963E85-1481-4031-AAA9-08E28703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9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D22EC71A-7D7E-462A-ACC8-91D708AD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0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03A3C85B-574A-4CE4-A489-85D215E0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1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54911D2A-4007-44B0-A0B3-488A4D983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82231447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Firms combine contracts and decision rights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Firms sign binding contracts with workers, suppliers, investors, and customers.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Contracts cannot specify every future contingency.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Architecture allocates information, responsibilities, decision rights, and control.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Routines and norms guide action where formal terms end.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Intervention rights and decision discretion mark the organization’s boundary.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2ED2641F-FCD5-4FD7-B27E-94D2EF3C1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CONTRACTS + DECISION RIGHTS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B16E9A6-FCF8-40DD-A7D1-97920EED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24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0AFAC8DF-2FEC-42EF-A143-DA2FA04B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E14525C-F78A-4047-9C63-7E9E351A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04BCCCFF-3598-4845-A1EE-86647057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FA626FB1-3F4B-457A-9F33-89EE0EA4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64FC2165-6E6A-4ACB-B59C-A9BFA24B2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2309296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EEE8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Transactions are the unit of analysis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A transaction transfers a good or service between people or organizations.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Carrying it out consumes resources: searching, measuring, negotiating, monitoring, and enforcing.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Transactions occur across markets and inside organizations.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Governance choices compare the full costs of feasible arrangements.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1F6CFE8F-7A11-4158-BCCB-92A0EAEB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180B230-DE25-49A1-963E-7ADD8F31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rPr>
              <a:t>25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3579C0DA-10B2-488C-8D12-FAB3D61DC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D4A0D547-992E-41C3-BB5F-28DC1DCE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D1FDF3E7-71E7-4A93-86BF-9C3A4D1A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912D7797-76B9-4EED-8A36-4FE91FE4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AD4D1A80-2F6C-48F4-ADD8-AD2C2A081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21313477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Transaction costs arise before and after exchange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Ex ante: search, measurement, bargaining, and negotiation.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Ex post: monitoring, adaptation, enforcement, and dispute resolution.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Both types arise between organizations and within them.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Organization changes their form; it does not eliminate them.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E74952C-6089-44C6-8BB2-20B72F48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2E71746-499C-4A4E-B3FA-C9CD0FE3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26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FC4F3A86-8107-4DF8-B792-2B8060C1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9DCC133C-10AE-4F03-95FD-A6ABA9AA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CDC2D4CE-B8AA-4FA3-9E6C-42EE1994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A7873029-2052-4C95-9359-BD5D8A48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79F7F56C-ABFA-43F5-BB0D-0FA6332B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87457162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Market exchange has transaction costs</a:t>
            </a:r>
          </a:p>
        </p:txBody>
      </p:sp>
      <p:graphicFrame>
        <p:nvGraphicFramePr>
          <p:cNvPr id="13" name="Content Placeholder 3"/>
          <p:cNvGraphicFramePr/>
          <p:nvPr/>
        </p:nvGraphicFramePr>
        <p:xfrm>
          <a:off xmlns:a="http://schemas.openxmlformats.org/drawingml/2006/main" x="723900" y="2095500"/>
          <a:ext xmlns:a="http://schemas.openxmlformats.org/drawingml/2006/main" cx="10744200" cy="371475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/>
                <a:gridCol w="3505199"/>
                <a:gridCol w="3505199"/>
              </a:tblGrid>
              <a:tr h="370840">
                <a:tc>
                  <a:txBody>
                    <a:bodyPr lIns="114300" tIns="57150" rIns="114300" bIns="57150"/>
                    <a:lstStyle/>
                    <a:p>
                      <a:endParaRPr sz="2800"/>
                    </a:p>
                  </a:txBody>
                  <a:tcPr marL="91440" marR="91440" marT="45720" marB="45720" anchor="ctr">
                    <a:solidFill>
                      <a:srgbClr val="A0512A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Steel Firm</a:t>
                      </a:r>
                    </a:p>
                  </a:txBody>
                  <a:tcPr marL="91440" marR="91440" marT="45720" marB="45720" anchor="ctr">
                    <a:solidFill>
                      <a:srgbClr val="A0512A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Car Manufacturer</a:t>
                      </a:r>
                    </a:p>
                  </a:txBody>
                  <a:tcPr marL="91440" marR="91440" marT="45720" marB="45720" anchor="ctr">
                    <a:solidFill>
                      <a:srgbClr val="A0512A"/>
                    </a:solidFill>
                  </a:tcPr>
                </a:tc>
              </a:tr>
              <a:tr h="370840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Search cost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Neighbors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Suppliers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</a:tr>
              <a:tr h="370840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Measurement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Pollution/Damages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Quality/Design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</a:tr>
              <a:tr h="370840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Monitoring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Levels of emissions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Control of quality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</a:tr>
              <a:tr h="370840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Negotiation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Compensation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Price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</a:tr>
              <a:tr h="370840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Enforcement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Litigation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Litigation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</a:tr>
            </a:tbl>
          </a:graphicData>
        </a:graphic>
      </p:graphicFrame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7F6D42F3-FA8E-4D7A-BFAF-1FE38D79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01AAC96-1082-4B30-AC64-5809D7E0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27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D00A538B-1591-41C1-9EF9-DAA710BE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D662174-A937-467D-88B3-BD084FAE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9667D88D-3432-47A6-8F6D-86502DA5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A0F6486B-6937-4217-90D0-74069A42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D7AC9C10-7D0B-4745-8866-CA9BF264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4373639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Internal organization also has transaction costs</a:t>
            </a:r>
          </a:p>
        </p:txBody>
      </p:sp>
      <p:graphicFrame>
        <p:nvGraphicFramePr>
          <p:cNvPr id="13" name="Content Placeholder 3"/>
          <p:cNvGraphicFramePr/>
          <p:nvPr/>
        </p:nvGraphicFramePr>
        <p:xfrm>
          <a:off xmlns:a="http://schemas.openxmlformats.org/drawingml/2006/main" x="1695450" y="1809750"/>
          <a:ext xmlns:a="http://schemas.openxmlformats.org/drawingml/2006/main" cx="8801100" cy="4333875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01553"/>
                <a:gridCol w="4401553"/>
              </a:tblGrid>
              <a:tr h="722424">
                <a:tc>
                  <a:txBody>
                    <a:bodyPr lIns="114300" tIns="57150" rIns="114300" bIns="57150"/>
                    <a:lstStyle/>
                    <a:p>
                      <a:endParaRPr sz="2800"/>
                    </a:p>
                  </a:txBody>
                  <a:tcPr marL="91440" marR="91440" marT="45720" marB="45720" anchor="ctr">
                    <a:solidFill>
                      <a:srgbClr val="A0512A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Within firm</a:t>
                      </a:r>
                    </a:p>
                  </a:txBody>
                  <a:tcPr marL="91440" marR="91440" marT="45720" marB="45720" anchor="ctr">
                    <a:solidFill>
                      <a:srgbClr val="A0512A"/>
                    </a:solidFill>
                  </a:tcPr>
                </a:tc>
              </a:tr>
              <a:tr h="722424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Search cost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Worker/Employer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</a:tr>
              <a:tr h="722424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Measurement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Competence/Output/Effort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</a:tr>
              <a:tr h="722424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Monitoring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Supervision/Management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</a:tr>
              <a:tr h="722424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Negotiation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Wages, Hours, Benefits</a:t>
                      </a:r>
                    </a:p>
                  </a:txBody>
                  <a:tcPr marL="91440" marR="91440" marT="45720" marB="45720" anchor="ctr">
                    <a:solidFill>
                      <a:srgbClr val="557682"/>
                    </a:solidFill>
                  </a:tcPr>
                </a:tc>
              </a:tr>
              <a:tr h="722424">
                <a:tc>
                  <a:txBody>
                    <a:bodyPr lIns="114300" tIns="57150" rIns="114300" bIns="57150"/>
                    <a:lstStyle/>
                    <a:p>
                      <a:r>
                        <a:rPr sz="1650" b="1">
                          <a:solidFill>
                            <a:srgbClr val="F8F4E9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Enforcement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  <a:tc>
                  <a:txBody>
                    <a:bodyPr lIns="114300" tIns="57150" rIns="114300" bIns="57150"/>
                    <a:lstStyle/>
                    <a:p>
                      <a:r>
                        <a:rPr sz="1650" b="0">
                          <a:solidFill>
                            <a:srgbClr val="F8F4E9"/>
                          </a:solidFill>
                          <a:latin typeface="Georgia"/>
                          <a:ea typeface="Georgia"/>
                          <a:cs typeface="Georgia"/>
                        </a:rPr>
                        <a:t>Tribunal, Termination (firing)</a:t>
                      </a:r>
                    </a:p>
                  </a:txBody>
                  <a:tcPr marL="91440" marR="91440" marT="45720" marB="45720" anchor="ctr">
                    <a:solidFill>
                      <a:srgbClr val="2D4C56"/>
                    </a:solidFill>
                  </a:tcPr>
                </a:tc>
              </a:tr>
            </a:tbl>
          </a:graphicData>
        </a:graphic>
      </p:graphicFrame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57128F3-F174-405A-9AA7-64B6AE4E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5502B3-E004-49F5-B3B8-BC7CBEF8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28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0B6320FA-6749-4622-8F9E-6A609FD5A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2A735E46-5921-491D-AEEC-579773DB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EF923AB7-B857-4E7A-8BE0-A6A37118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7D866538-2A4F-4AE6-812C-984F9E18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EFB25B58-B432-44D1-A4F5-54AFC656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5869602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Transaction costs reflect coordination and motivation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Coordination costs arise from discovering information, deciding what should be done, and aligning actions.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Motivation costs arise from measuring performance, providing incentives, and enforcing agreements.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Incomplete information and incomplete contracts make desired performance hard to specify.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Imperfect commitment makes promises and threats difficult to sustain.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Compare feasible ways of organizing the same activity.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8D4E1BB2-CD6A-4DA5-B26E-DCE4A961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66CAE75-E609-41EA-9783-0CE6BCD2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29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E7EB92ED-80ED-48D3-B7B1-CE896B2D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3E9374C1-9963-4559-A671-F0C52A65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40137D39-8E0C-4329-AFDA-03080644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A14E7C29-D970-4AA7-9400-ECA37EB9E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1C78C5AF-C4FC-497C-A491-9AAC4D51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9394563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2029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Asset specificity: investments lose value outside the relationship.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Frequency and duration: repetition supports specialized procedures and relational enforcement.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Uncertainty and complexity: contracts specify rights and procedures rather than every action.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Performance measurement: weak observability makes incentives harder to design.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Connectedness: interdependent transactions require stronger coordination.</a:t>
            </a:r>
          </a:p>
        </p:txBody>
      </p:sp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Five transaction attributes shape governance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D785DFF-9BBE-46D1-A72D-01AD9521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003DFD6-E6B0-4A96-9711-E2E44883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30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C069FD20-C97F-4EED-B1DE-B22740D7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EDD5ED4C-8F9A-4458-905F-118DD715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05833C4D-6E96-41F3-B633-5B9CA5A8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9DCA9EA3-C4C1-4EB5-B3CC-5BC89D47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D0BBA575-A9BA-4C42-8161-7A455C6E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71683089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B324AF2-8F19-99C6-FF0D-E42C40749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Efficiency predicts pressure for change—not justice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569DA4E-1A81-BB90-522B-158E3B0A9F9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Inefficient means a feasible alternative could help someone without harming anyone in the relevant group.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Effective bargaining, implementation, and enforcement put pressure on inefficient arrangements.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Efficiency therefore helps explain organizational change.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The conclusion depends on whose interests count and which alternatives are feasible.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An arrangement can be efficient for insiders while harming excluded people.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61E223B-5AAE-448E-96C4-58256258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EFFICIENCY + ORGANIZATION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65D4A54-98EC-4699-9A74-8377B2B5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31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5353C345-906D-4295-9F31-88B61D30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451190C9-16EF-49AE-9483-66292E5D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E9D6EB8B-9EC0-483A-90F3-1B406FDF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78F132E7-C704-4389-BB47-413D7423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BD6B8185-F153-41D3-8902-BC7EDD00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267631848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EEE8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Institutions make organizational choices possible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Institutions are the rules that define ownership, contracting, enforcement, and legitimate authority.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Legal systems and property rights determine which agreements can be made and enforced.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Social norms shape trust and behavior where formal rules remain incomplete.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Markets, firms, and public agencies all depend on institutional support.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t> </a:t>
            </a:r>
            <a:r>
              <a:t>Performance depends on internal design and the surrounding rules.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9429EBBA-C2CE-4535-AC46-FB9BE533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TRANSACTIONS + INSTITUTIONS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2CDFDFB-2838-4B2E-A6CB-C671C227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557682"/>
                </a:solidFill>
                <a:latin typeface="Avenir Next"/>
                <a:ea typeface="Avenir Next"/>
                <a:cs typeface="Avenir Next"/>
              </a:rPr>
              <a:t>32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8AAB4FAA-53B3-4332-B688-E99A8792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B9D0020E-69A7-4461-A5CB-4499CC43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D3320774-01E5-46A8-A9D1-7A8A4482A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CD4D3A29-8892-4A98-A760-27F1F38D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E4F5DEC6-1891-4296-AEE9-2F99B67D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349885726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8F4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E51ED00-7B75-2C33-95D8-BBF5ABEA02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14350" y="666750"/>
            <a:ext cx="10858500" cy="8572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3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300" b="1" i="0">
                <a:solidFill>
                  <a:srgbClr val="202928"/>
                </a:solidFill>
                <a:latin typeface="Avenir Next Condensed"/>
                <a:ea typeface="Avenir Next Condensed"/>
                <a:cs typeface="Avenir Next Condensed"/>
              </a:rPr>
              <a:t>Organizational gains compound into large changes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097A7AC-FBB3-3C42-E8A2-67FB9F6F4A5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533400" y="1828800"/>
            <a:ext cx="3257550" cy="3810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800" b="0" i="0">
                <a:solidFill>
                  <a:srgbClr val="202928"/>
                </a:solidFill>
                <a:latin typeface="Georgia"/>
                <a:ea typeface="Georgia"/>
                <a:cs typeface="Georgia"/>
              </a:defRPr>
            </a:pPr>
            <a:r>
              <a:rPr sz="1800" b="0" i="0">
                <a:solidFill>
                  <a:srgbClr val="202928"/>
                </a:solidFill>
                <a:latin typeface="Georgia"/>
                <a:ea typeface="Georgia"/>
                <a:cs typeface="Georgia"/>
              </a:rPr>
              <a:t>For most of history, average income changed slowly. The modern acceleration coincided with new technologies, firms, markets, and institutions.
The chart frames the scale of the organizational question; it does not identify a single cause.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55c7b145cd463b"/>
          <a:stretch xmlns:a="http://schemas.openxmlformats.org/drawingml/2006/main"/>
        </p:blipFill>
        <p:spPr>
          <a:xfrm xmlns:a="http://schemas.openxmlformats.org/drawingml/2006/main">
            <a:off x="4310063" y="1466850"/>
            <a:ext cx="7286625" cy="5143500"/>
          </a:xfrm>
          <a:prstGeom xmlns:a="http://schemas.openxmlformats.org/drawingml/2006/main" prst="rect">
            <a:avLst/>
          </a:prstGeom>
        </p:spPr>
      </p:pic>
      <p:sp>
        <p:nvSpPr>
          <p:cNvPr id="6" name="data-kicker">
            <a:extLst xmlns:a="http://schemas.openxmlformats.org/drawingml/2006/main">
              <a:ext uri="{FF2B5EF4-FFF2-40B4-BE49-F238E27FC236}">
                <a16:creationId xmlns:a16="http://schemas.microsoft.com/office/drawing/2014/main" id="{9CF0BE62-BFBD-4154-9792-E641ADDDE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A0512A"/>
                </a:solidFill>
                <a:latin typeface="Avenir Next"/>
                <a:ea typeface="Avenir Next"/>
                <a:cs typeface="Avenir Next"/>
              </a:rPr>
              <a:t>EVIDENCE / OUR WORLD IN DATA</a:t>
            </a:r>
          </a:p>
        </p:txBody>
      </p:sp>
      <p:sp>
        <p:nvSpPr>
          <p:cNvPr id="7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BF58D04D-3803-47CF-977A-0D924242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B02D8363-1754-4E91-AEFC-AAAA1769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8648D57E-9FB9-4F1F-9751-3FAA3E01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7B613DD2-2EDB-4F4F-BC5F-700C6C01A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FC9B6E73-0B39-4411-9441-F6ABB683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640342415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B324AF2-8F19-99C6-FF0D-E42C407494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" y="590550"/>
            <a:ext cx="10858500" cy="8763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6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Incomplete contracts create discretion—and power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569DA4E-1A81-BB90-522B-158E3B0A9F9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76300" y="1762125"/>
            <a:ext cx="10382250" cy="45720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No contract can specify and verify every future action.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Gaps are filled by authority, bargaining, routines, norms, or renegotiation.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Decision rights determine who can act as circumstances change.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Fallback options and asset control shape whose preferences prevail.</a:t>
            </a:r>
          </a:p>
          <a:p xmlns:a="http://schemas.openxmlformats.org/drawingml/2006/main">
            <a:pPr marL="30" indent="-18">
              <a:spcAft>
                <a:spcPts val="9"/>
              </a:spcAft>
              <a:buChar char="•"/>
            </a:pPr>
            <a:r>
              <a:rPr>
                <a:solidFill>
                  <a:srgbClr val="F3EFE4"/>
                </a:solidFill>
              </a:rPr>
              <a:t> </a:t>
            </a:r>
            <a:r>
              <a:rPr>
                <a:solidFill>
                  <a:srgbClr val="F3EFE4"/>
                </a:solidFill>
              </a:rPr>
              <a:t>Power is the ability to decide, impose costs, and claim surplus.</a:t>
            </a:r>
          </a:p>
        </p:txBody>
      </p:sp>
      <p:sp>
        <p:nvSpPr>
          <p:cNvPr id="4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561E223B-5AAE-448E-96C4-58256258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33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B7832F"/>
                </a:solidFill>
                <a:latin typeface="Avenir Next"/>
                <a:ea typeface="Avenir Next"/>
                <a:cs typeface="Avenir Next"/>
              </a:rPr>
              <a:t>CONTRACTS + POWER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65D4A54-98EC-4699-9A74-8377B2B5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AAA28E"/>
                </a:solidFill>
                <a:latin typeface="Avenir Next"/>
                <a:ea typeface="Avenir Next"/>
                <a:cs typeface="Avenir Next"/>
              </a:rPr>
              <a:t>34</a:t>
            </a:r>
          </a:p>
        </p:txBody>
      </p:sp>
      <p:sp>
        <p:nvSpPr>
          <p:cNvPr id="6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5353C345-906D-4295-9F31-88B61D30F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451190C9-16EF-49AE-9483-66292E5D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E9D6EB8B-9EC0-483A-90F3-1B406FDF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78F132E7-C704-4389-BB47-413D7423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BD6B8185-F153-41D3-8902-BC7EDD00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4267631848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2D4C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20C579C-C235-2389-7780-169C59EDC1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04850" y="781050"/>
            <a:ext cx="9906000" cy="72390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9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defRPr>
            </a:pPr>
            <a:r>
              <a:rPr sz="3900" b="1" i="0">
                <a:solidFill>
                  <a:srgbClr val="F8F4E9"/>
                </a:solidFill>
                <a:latin typeface="Avenir Next Condensed"/>
                <a:ea typeface="Avenir Next Condensed"/>
                <a:cs typeface="Avenir Next Condensed"/>
              </a:rPr>
              <a:t>WHAT WE CARRY FORWARD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198865-9759-AF50-9134-BD0E5C5FD0C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1123950" y="1885950"/>
            <a:ext cx="9810750" cy="4095750"/>
          </a:xfr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3EFE4"/>
                </a:solidFill>
                <a:latin typeface="Georgia"/>
                <a:ea typeface="Georgia"/>
                <a:cs typeface="Georgia"/>
              </a:rPr>
              <a:t>1  OPEN THE BLACK BOX — Production functions hide authority and interaction.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3EFE4"/>
                </a:solidFill>
                <a:latin typeface="Georgia"/>
                <a:ea typeface="Georgia"/>
                <a:cs typeface="Georgia"/>
              </a:rPr>
              <a:t>2  LOOK FOR FIT — Strategy, information, incentives, routines, and technology reinforce one another.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3EFE4"/>
                </a:solidFill>
                <a:latin typeface="Georgia"/>
                <a:ea typeface="Georgia"/>
                <a:cs typeface="Georgia"/>
              </a:rPr>
              <a:t>3  COMPARE GOVERNANCE — Transaction attributes shape markets, relationships, and hierarchy.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rP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 i="0">
                <a:solidFill>
                  <a:srgbClr val="F8F4E9"/>
                </a:solidFill>
                <a:latin typeface="Georgia"/>
                <a:ea typeface="Georgia"/>
                <a:cs typeface="Georgia"/>
              </a:defRPr>
            </a:pPr>
            <a:r>
              <a:rPr sz="2100" b="0" i="0">
                <a:solidFill>
                  <a:srgbClr val="F3EFE4"/>
                </a:solidFill>
                <a:latin typeface="Georgia"/>
                <a:ea typeface="Georgia"/>
                <a:cs typeface="Georgia"/>
              </a:rPr>
              <a:t>4  ASK WHO DECIDES — Efficiency can predict survival without establishing fairness.</a:t>
            </a:r>
          </a:p>
        </p:txBody>
      </p:sp>
      <p:sp>
        <p:nvSpPr>
          <p:cNvPr id="4" name="brand-band-0">
            <a:extLst xmlns:a="http://schemas.openxmlformats.org/drawingml/2006/main">
              <a:ext uri="{FF2B5EF4-FFF2-40B4-BE49-F238E27FC236}">
                <a16:creationId xmlns:a16="http://schemas.microsoft.com/office/drawing/2014/main" id="{3C9F8D4C-93F8-4F3B-9038-29C4F9A59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1433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4C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brand-band-435">
            <a:extLst xmlns:a="http://schemas.openxmlformats.org/drawingml/2006/main">
              <a:ext uri="{FF2B5EF4-FFF2-40B4-BE49-F238E27FC236}">
                <a16:creationId xmlns:a16="http://schemas.microsoft.com/office/drawing/2014/main" id="{9E8EDD56-2A98-4B84-B82C-F81AB809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0"/>
            <a:ext cx="25622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051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brand-band-704">
            <a:extLst xmlns:a="http://schemas.openxmlformats.org/drawingml/2006/main">
              <a:ext uri="{FF2B5EF4-FFF2-40B4-BE49-F238E27FC236}">
                <a16:creationId xmlns:a16="http://schemas.microsoft.com/office/drawing/2014/main" id="{30EFE62D-6767-4699-AB7A-62245BC5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0"/>
            <a:ext cx="18288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83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rand-band-896">
            <a:extLst xmlns:a="http://schemas.openxmlformats.org/drawingml/2006/main">
              <a:ext uri="{FF2B5EF4-FFF2-40B4-BE49-F238E27FC236}">
                <a16:creationId xmlns:a16="http://schemas.microsoft.com/office/drawing/2014/main" id="{C1F9BDAC-00FC-4040-B533-6CADF0DB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0"/>
            <a:ext cx="170497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6B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rand-band-1075">
            <a:extLst xmlns:a="http://schemas.openxmlformats.org/drawingml/2006/main">
              <a:ext uri="{FF2B5EF4-FFF2-40B4-BE49-F238E27FC236}">
                <a16:creationId xmlns:a16="http://schemas.microsoft.com/office/drawing/2014/main" id="{DA8BAADA-621D-49F3-948B-4E5168AF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0"/>
            <a:ext cx="1952625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92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288822725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2026-09-02T15:43:18.2200000Z</dcterms:created>
  <dcterms:modified xsi:type="dcterms:W3CDTF">2026-09-02T15:43:18.2200000Z</dcterms:modified>
</coreProperties>
</file>